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791" r:id="rId20"/>
    <p:sldId id="792" r:id="rId21"/>
    <p:sldId id="793" r:id="rId22"/>
    <p:sldId id="794" r:id="rId23"/>
    <p:sldId id="795" r:id="rId24"/>
    <p:sldId id="744" r:id="rId25"/>
    <p:sldId id="286" r:id="rId26"/>
    <p:sldId id="303" r:id="rId27"/>
    <p:sldId id="332" r:id="rId28"/>
    <p:sldId id="771" r:id="rId29"/>
    <p:sldId id="772" r:id="rId30"/>
    <p:sldId id="773" r:id="rId31"/>
    <p:sldId id="304" r:id="rId32"/>
    <p:sldId id="300" r:id="rId33"/>
    <p:sldId id="291" r:id="rId34"/>
    <p:sldId id="289" r:id="rId35"/>
    <p:sldId id="308" r:id="rId36"/>
    <p:sldId id="774" r:id="rId37"/>
    <p:sldId id="775" r:id="rId38"/>
    <p:sldId id="776" r:id="rId39"/>
    <p:sldId id="305" r:id="rId40"/>
    <p:sldId id="777" r:id="rId41"/>
    <p:sldId id="778" r:id="rId42"/>
    <p:sldId id="323" r:id="rId43"/>
    <p:sldId id="748" r:id="rId44"/>
    <p:sldId id="722" r:id="rId45"/>
    <p:sldId id="749" r:id="rId46"/>
    <p:sldId id="750" r:id="rId47"/>
    <p:sldId id="751" r:id="rId48"/>
    <p:sldId id="752" r:id="rId49"/>
    <p:sldId id="753" r:id="rId50"/>
    <p:sldId id="745" r:id="rId51"/>
    <p:sldId id="754" r:id="rId52"/>
    <p:sldId id="755" r:id="rId53"/>
    <p:sldId id="756" r:id="rId54"/>
    <p:sldId id="757" r:id="rId55"/>
    <p:sldId id="758" r:id="rId56"/>
    <p:sldId id="759" r:id="rId57"/>
    <p:sldId id="278" r:id="rId58"/>
    <p:sldId id="760" r:id="rId59"/>
    <p:sldId id="307" r:id="rId60"/>
    <p:sldId id="306" r:id="rId61"/>
    <p:sldId id="309" r:id="rId62"/>
    <p:sldId id="779" r:id="rId63"/>
    <p:sldId id="796" r:id="rId64"/>
    <p:sldId id="299" r:id="rId65"/>
    <p:sldId id="312" r:id="rId66"/>
    <p:sldId id="292" r:id="rId67"/>
    <p:sldId id="780" r:id="rId68"/>
    <p:sldId id="797" r:id="rId69"/>
    <p:sldId id="285" r:id="rId70"/>
    <p:sldId id="311" r:id="rId71"/>
    <p:sldId id="287" r:id="rId72"/>
    <p:sldId id="781" r:id="rId73"/>
    <p:sldId id="782" r:id="rId74"/>
    <p:sldId id="293" r:id="rId75"/>
    <p:sldId id="295" r:id="rId76"/>
    <p:sldId id="301" r:id="rId77"/>
    <p:sldId id="288" r:id="rId78"/>
    <p:sldId id="296" r:id="rId79"/>
    <p:sldId id="783" r:id="rId80"/>
    <p:sldId id="314" r:id="rId81"/>
    <p:sldId id="310" r:id="rId82"/>
    <p:sldId id="313" r:id="rId83"/>
    <p:sldId id="316" r:id="rId84"/>
    <p:sldId id="315" r:id="rId85"/>
    <p:sldId id="784" r:id="rId86"/>
    <p:sldId id="785" r:id="rId87"/>
    <p:sldId id="786" r:id="rId88"/>
    <p:sldId id="257" r:id="rId89"/>
    <p:sldId id="317" r:id="rId90"/>
    <p:sldId id="318" r:id="rId91"/>
    <p:sldId id="319" r:id="rId92"/>
    <p:sldId id="320" r:id="rId93"/>
    <p:sldId id="268" r:id="rId94"/>
    <p:sldId id="26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p:restoredTop sz="95659"/>
  </p:normalViewPr>
  <p:slideViewPr>
    <p:cSldViewPr snapToGrid="0" snapToObjects="1">
      <p:cViewPr varScale="1">
        <p:scale>
          <a:sx n="127" d="100"/>
          <a:sy n="127" d="100"/>
        </p:scale>
        <p:origin x="552" y="21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9562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7503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4183651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393915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523476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2634610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24684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84466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4515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7/10/21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7/10/21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7/10/21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7/10/21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7/10/21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7/10/21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7/10/21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7/10/21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7/10/21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7/10/21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7/10/21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7/10/21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0.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8.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1.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30.png"/><Relationship Id="rId7" Type="http://schemas.openxmlformats.org/officeDocument/2006/relationships/image" Target="../media/image380.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62.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540.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latin typeface="Calibri" panose="020F0502020204030204" pitchFamily="34" charset="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1800" b="0" dirty="0"/>
                  <a:t>For AM, </a:t>
                </a:r>
                <a14:m>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a14:m>
                <a:r>
                  <a:rPr lang="en-US" sz="1800" dirty="0"/>
                  <a:t>, Define the modulation depth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𝑝</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den>
                    </m:f>
                  </m:oMath>
                </a14:m>
                <a:endParaRPr lang="en-US" sz="1800" dirty="0"/>
              </a:p>
              <a:p>
                <a:pPr>
                  <a:spcBef>
                    <a:spcPts val="400"/>
                  </a:spcBef>
                </a:pPr>
                <a:r>
                  <a:rPr lang="en-US" sz="1800" dirty="0"/>
                  <a:t>In circuit on the right,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=3</m:t>
                    </m:r>
                    <m:r>
                      <a:rPr lang="en-US" sz="1800" b="0" i="1" smtClean="0">
                        <a:latin typeface="Cambria Math" panose="02040503050406030204" pitchFamily="18" charset="0"/>
                      </a:rPr>
                      <m:t>𝑘</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=10 </m:t>
                    </m:r>
                    <m:r>
                      <a:rPr lang="en-US" sz="1800" b="0" i="1" smtClean="0">
                        <a:latin typeface="Cambria Math" panose="02040503050406030204" pitchFamily="18" charset="0"/>
                      </a:rPr>
                      <m:t>𝑛𝐹</m:t>
                    </m:r>
                  </m:oMath>
                </a14:m>
                <a:endParaRPr lang="en-US" sz="1800" dirty="0"/>
              </a:p>
              <a:p>
                <a:pPr>
                  <a:spcBef>
                    <a:spcPts val="400"/>
                  </a:spcBef>
                </a:pPr>
                <a:r>
                  <a:rPr lang="en-US" sz="1800" dirty="0"/>
                  <a:t>Set function generator for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m:t>
                    </m:r>
                    <m:r>
                      <a:rPr lang="en-US" sz="1800" b="0" i="1" smtClean="0">
                        <a:latin typeface="Cambria Math" panose="02040503050406030204" pitchFamily="18" charset="0"/>
                      </a:rPr>
                      <m:t>𝑀𝐻𝑧</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𝑝𝑝</m:t>
                        </m:r>
                      </m:sub>
                    </m:sSub>
                    <m:r>
                      <a:rPr lang="en-US" sz="1800" b="0" i="1" smtClean="0">
                        <a:latin typeface="Cambria Math" panose="02040503050406030204" pitchFamily="18" charset="0"/>
                      </a:rPr>
                      <m:t>=5</m:t>
                    </m:r>
                    <m:r>
                      <a:rPr lang="en-US" sz="1800" b="0" i="1" smtClean="0">
                        <a:latin typeface="Cambria Math" panose="02040503050406030204" pitchFamily="18" charset="0"/>
                      </a:rPr>
                      <m:t>𝑉</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=1</m:t>
                    </m:r>
                    <m:r>
                      <a:rPr lang="en-US" sz="1800" b="0" i="1" smtClean="0">
                        <a:latin typeface="Cambria Math" panose="02040503050406030204" pitchFamily="18" charset="0"/>
                      </a:rPr>
                      <m:t>𝑘𝐻𝑧</m:t>
                    </m:r>
                  </m:oMath>
                </a14:m>
                <a:r>
                  <a:rPr lang="en-US" sz="1800" dirty="0"/>
                  <a:t>,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=.7</m:t>
                    </m:r>
                  </m:oMath>
                </a14:m>
                <a:endParaRPr lang="en-US" sz="1800" b="0" dirty="0"/>
              </a:p>
              <a:p>
                <a:pPr marL="800100" lvl="1" indent="-342900">
                  <a:spcBef>
                    <a:spcPts val="400"/>
                  </a:spcBef>
                  <a:buFont typeface="+mj-lt"/>
                  <a:buAutoNum type="arabicPeriod"/>
                </a:pPr>
                <a:r>
                  <a:rPr lang="en-US" sz="1800" dirty="0"/>
                  <a:t>Calculate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oMath>
                </a14:m>
                <a:r>
                  <a:rPr lang="en-US" sz="1800" dirty="0"/>
                  <a:t> for the RC circuit.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endParaRPr lang="en-US" sz="1800" dirty="0"/>
              </a:p>
              <a:p>
                <a:pPr marL="800100" lvl="1" indent="-342900">
                  <a:spcBef>
                    <a:spcPts val="400"/>
                  </a:spcBef>
                  <a:buFont typeface="+mj-lt"/>
                  <a:buAutoNum type="arabicPeriod"/>
                </a:pPr>
                <a:r>
                  <a:rPr lang="en-US" sz="1800" dirty="0"/>
                  <a:t>Compare the max voltage of the AM signal to the max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r>
                      <a:rPr lang="en-US" sz="1800" i="1">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𝑐</m:t>
                            </m:r>
                          </m:sub>
                        </m:sSub>
                      </m:den>
                    </m:f>
                  </m:oMath>
                </a14:m>
                <a:endParaRPr lang="en-US" sz="1800" dirty="0"/>
              </a:p>
              <a:p>
                <a:pPr marL="800100" lvl="1" indent="-342900">
                  <a:spcBef>
                    <a:spcPts val="400"/>
                  </a:spcBef>
                  <a:buFont typeface="+mj-lt"/>
                  <a:buAutoNum type="arabicPeriod"/>
                </a:pPr>
                <a:r>
                  <a:rPr lang="en-US" sz="1800" dirty="0"/>
                  <a:t>What happens when we make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=1.0</m:t>
                    </m:r>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355"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55074"/>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249" y="1824551"/>
                <a:ext cx="9421045" cy="4351338"/>
              </a:xfrm>
            </p:spPr>
            <p:txBody>
              <a:bodyPr/>
              <a:lstStyle/>
              <a:p>
                <a:pPr>
                  <a:spcBef>
                    <a:spcPts val="400"/>
                  </a:spcBef>
                </a:pPr>
                <a:r>
                  <a:rPr lang="en-US" sz="1800" dirty="0"/>
                  <a:t>Set function generator for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a:t>
                </a:r>
                <a14:m>
                  <m:oMath xmlns:m="http://schemas.openxmlformats.org/officeDocument/2006/math">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marL="914400" lvl="1" indent="-457200">
                  <a:spcBef>
                    <a:spcPts val="400"/>
                  </a:spcBef>
                  <a:buFont typeface="+mj-lt"/>
                  <a:buAutoNum type="arabicPeriod"/>
                </a:pPr>
                <a:r>
                  <a:rPr lang="en-US" sz="1800" dirty="0"/>
                  <a:t>Calculate pp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marL="914400" lvl="1" indent="-457200">
                  <a:spcBef>
                    <a:spcPts val="400"/>
                  </a:spcBef>
                  <a:buFont typeface="+mj-lt"/>
                  <a:buAutoNum type="arabicPeriod"/>
                </a:pPr>
                <a:r>
                  <a:rPr lang="en-US" sz="1800" dirty="0"/>
                  <a:t>Use 2 scope channels: one at input, one at output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249" y="1824551"/>
                <a:ext cx="9421045" cy="4351338"/>
              </a:xfrm>
              <a:blipFill>
                <a:blip r:embed="rId2"/>
                <a:stretch>
                  <a:fillRect l="-404" t="-116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grpSp>
        <p:nvGrpSpPr>
          <p:cNvPr id="111" name="Group 110">
            <a:extLst>
              <a:ext uri="{FF2B5EF4-FFF2-40B4-BE49-F238E27FC236}">
                <a16:creationId xmlns:a16="http://schemas.microsoft.com/office/drawing/2014/main" id="{B20D5B49-BC71-D046-A773-46C829EA9144}"/>
              </a:ext>
            </a:extLst>
          </p:cNvPr>
          <p:cNvGrpSpPr/>
          <p:nvPr/>
        </p:nvGrpSpPr>
        <p:grpSpPr>
          <a:xfrm>
            <a:off x="9384756" y="1006434"/>
            <a:ext cx="2377547" cy="1109206"/>
            <a:chOff x="8387947" y="2068004"/>
            <a:chExt cx="2377547" cy="1109206"/>
          </a:xfrm>
        </p:grpSpPr>
        <p:sp>
          <p:nvSpPr>
            <p:cNvPr id="52" name="TextBox 51">
              <a:extLst>
                <a:ext uri="{FF2B5EF4-FFF2-40B4-BE49-F238E27FC236}">
                  <a16:creationId xmlns:a16="http://schemas.microsoft.com/office/drawing/2014/main" id="{580E98B5-83E5-AD4D-8E2E-E6A09730E508}"/>
                </a:ext>
              </a:extLst>
            </p:cNvPr>
            <p:cNvSpPr txBox="1"/>
            <p:nvPr/>
          </p:nvSpPr>
          <p:spPr>
            <a:xfrm>
              <a:off x="8387947" y="2615529"/>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a:off x="8691167" y="3071721"/>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0290319" y="2985186"/>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55">
              <a:extLst>
                <a:ext uri="{FF2B5EF4-FFF2-40B4-BE49-F238E27FC236}">
                  <a16:creationId xmlns:a16="http://schemas.microsoft.com/office/drawing/2014/main" id="{7172CAAD-4972-FD44-A2A4-AFA190938912}"/>
                </a:ext>
              </a:extLst>
            </p:cNvPr>
            <p:cNvGrpSpPr>
              <a:grpSpLocks/>
            </p:cNvGrpSpPr>
            <p:nvPr/>
          </p:nvGrpSpPr>
          <p:grpSpPr bwMode="auto">
            <a:xfrm>
              <a:off x="8614136" y="2977103"/>
              <a:ext cx="192024" cy="192024"/>
              <a:chOff x="1344" y="2064"/>
              <a:chExt cx="192" cy="192"/>
            </a:xfrm>
          </p:grpSpPr>
          <p:sp>
            <p:nvSpPr>
              <p:cNvPr id="80" name="Oval 79">
                <a:extLst>
                  <a:ext uri="{FF2B5EF4-FFF2-40B4-BE49-F238E27FC236}">
                    <a16:creationId xmlns:a16="http://schemas.microsoft.com/office/drawing/2014/main" id="{8724B1B2-1513-6E47-9BB9-9B19892F29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80">
                <a:extLst>
                  <a:ext uri="{FF2B5EF4-FFF2-40B4-BE49-F238E27FC236}">
                    <a16:creationId xmlns:a16="http://schemas.microsoft.com/office/drawing/2014/main" id="{88414239-D3EA-2B49-9917-4AD478292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9722261" y="251954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0273384" y="242638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F5A3DA79-605D-6340-919B-A374CD1DD7F3}"/>
                </a:ext>
              </a:extLst>
            </p:cNvPr>
            <p:cNvGrpSpPr>
              <a:grpSpLocks/>
            </p:cNvGrpSpPr>
            <p:nvPr/>
          </p:nvGrpSpPr>
          <p:grpSpPr bwMode="auto">
            <a:xfrm>
              <a:off x="8617446" y="2429038"/>
              <a:ext cx="192024" cy="192024"/>
              <a:chOff x="1344" y="2064"/>
              <a:chExt cx="192" cy="192"/>
            </a:xfrm>
          </p:grpSpPr>
          <p:sp>
            <p:nvSpPr>
              <p:cNvPr id="72" name="Oval 71">
                <a:extLst>
                  <a:ext uri="{FF2B5EF4-FFF2-40B4-BE49-F238E27FC236}">
                    <a16:creationId xmlns:a16="http://schemas.microsoft.com/office/drawing/2014/main" id="{E4B1FDE5-3A4A-C248-BC3D-2395621007B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72">
                <a:extLst>
                  <a:ext uri="{FF2B5EF4-FFF2-40B4-BE49-F238E27FC236}">
                    <a16:creationId xmlns:a16="http://schemas.microsoft.com/office/drawing/2014/main" id="{81A4D258-F358-9744-AE61-A7366BE6BF9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8691167" y="252404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0386331" y="2598135"/>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9441189" y="225791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9172388" y="2068004"/>
              <a:ext cx="738497" cy="338554"/>
            </a:xfrm>
            <a:prstGeom prst="rect">
              <a:avLst/>
            </a:prstGeom>
            <a:noFill/>
          </p:spPr>
          <p:txBody>
            <a:bodyPr wrap="square" rtlCol="0">
              <a:spAutoFit/>
            </a:bodyPr>
            <a:lstStyle/>
            <a:p>
              <a:r>
                <a:rPr lang="en-US" sz="1600" dirty="0"/>
                <a:t>1 </a:t>
              </a:r>
              <a:r>
                <a:rPr lang="en-US" sz="1600" dirty="0" err="1"/>
                <a:t>mH</a:t>
              </a:r>
              <a:endParaRPr lang="en-US" sz="1600" baseline="-25000" dirty="0"/>
            </a:p>
          </p:txBody>
        </p:sp>
      </p:grpSp>
      <p:grpSp>
        <p:nvGrpSpPr>
          <p:cNvPr id="7" name="Group 6">
            <a:extLst>
              <a:ext uri="{FF2B5EF4-FFF2-40B4-BE49-F238E27FC236}">
                <a16:creationId xmlns:a16="http://schemas.microsoft.com/office/drawing/2014/main" id="{EA572E99-5A34-D945-9C7F-7E73FE0ED27C}"/>
              </a:ext>
            </a:extLst>
          </p:cNvPr>
          <p:cNvGrpSpPr/>
          <p:nvPr/>
        </p:nvGrpSpPr>
        <p:grpSpPr>
          <a:xfrm>
            <a:off x="9907243" y="2843338"/>
            <a:ext cx="2263734" cy="2732709"/>
            <a:chOff x="5753083" y="2096992"/>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5929675" y="369660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7729710" y="39727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6814828" y="4016219"/>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6077456" y="37894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6652693" y="209699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7512371" y="3655129"/>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5918276" y="42425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5918276" y="4242574"/>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6404511" y="3869825"/>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6652936" y="4448701"/>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5753083" y="41227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6719907" y="327412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4" name="Group 218">
              <a:extLst>
                <a:ext uri="{FF2B5EF4-FFF2-40B4-BE49-F238E27FC236}">
                  <a16:creationId xmlns:a16="http://schemas.microsoft.com/office/drawing/2014/main" id="{C550CC81-1DA7-ED4B-9A2A-8CE6E72CF131}"/>
                </a:ext>
              </a:extLst>
            </p:cNvPr>
            <p:cNvGrpSpPr>
              <a:grpSpLocks/>
            </p:cNvGrpSpPr>
            <p:nvPr/>
          </p:nvGrpSpPr>
          <p:grpSpPr bwMode="auto">
            <a:xfrm>
              <a:off x="7268053" y="2636856"/>
              <a:ext cx="152400" cy="762000"/>
              <a:chOff x="5280" y="1200"/>
              <a:chExt cx="96" cy="480"/>
            </a:xfrm>
          </p:grpSpPr>
          <p:sp>
            <p:nvSpPr>
              <p:cNvPr id="140" name="Line 106">
                <a:extLst>
                  <a:ext uri="{FF2B5EF4-FFF2-40B4-BE49-F238E27FC236}">
                    <a16:creationId xmlns:a16="http://schemas.microsoft.com/office/drawing/2014/main" id="{26A600FE-4D65-0147-85D4-D018E78BDFA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7">
                <a:extLst>
                  <a:ext uri="{FF2B5EF4-FFF2-40B4-BE49-F238E27FC236}">
                    <a16:creationId xmlns:a16="http://schemas.microsoft.com/office/drawing/2014/main" id="{2B01B660-31ED-1841-964F-E0D84B48085A}"/>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108">
                <a:extLst>
                  <a:ext uri="{FF2B5EF4-FFF2-40B4-BE49-F238E27FC236}">
                    <a16:creationId xmlns:a16="http://schemas.microsoft.com/office/drawing/2014/main" id="{3477BDB4-8C46-DA49-BD51-4B2A3D1030C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3" name="Line 109">
                <a:extLst>
                  <a:ext uri="{FF2B5EF4-FFF2-40B4-BE49-F238E27FC236}">
                    <a16:creationId xmlns:a16="http://schemas.microsoft.com/office/drawing/2014/main" id="{3850BF03-FA27-274B-854B-E177EC17F96F}"/>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6813635" y="2499118"/>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6758867" y="24276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6947405" y="34653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6947405" y="3465383"/>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6741767" y="2739903"/>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2" name="Straight Connector 211">
              <a:extLst>
                <a:ext uri="{FF2B5EF4-FFF2-40B4-BE49-F238E27FC236}">
                  <a16:creationId xmlns:a16="http://schemas.microsoft.com/office/drawing/2014/main" id="{605453CC-BEE1-404D-8937-E3DB7BD4449E}"/>
                </a:ext>
              </a:extLst>
            </p:cNvPr>
            <p:cNvCxnSpPr>
              <a:cxnSpLocks/>
            </p:cNvCxnSpPr>
            <p:nvPr/>
          </p:nvCxnSpPr>
          <p:spPr>
            <a:xfrm flipH="1">
              <a:off x="6808512" y="3394595"/>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B7EA4697-61A7-C240-8FAB-DA6E5AF4AA08}"/>
                </a:ext>
              </a:extLst>
            </p:cNvPr>
            <p:cNvCxnSpPr>
              <a:cxnSpLocks/>
            </p:cNvCxnSpPr>
            <p:nvPr/>
          </p:nvCxnSpPr>
          <p:spPr>
            <a:xfrm flipH="1">
              <a:off x="6810188" y="2642648"/>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28496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pPr marL="0" indent="0">
              <a:buNone/>
            </a:pPr>
            <a:r>
              <a:rPr lang="en-US" sz="2000" dirty="0"/>
              <a:t>x</a:t>
            </a:r>
          </a:p>
          <a:p>
            <a:pPr marL="0" indent="0">
              <a:buNone/>
            </a:pPr>
            <a:endParaRPr lang="en-US" dirty="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spTree>
    <p:extLst>
      <p:ext uri="{BB962C8B-B14F-4D97-AF65-F5344CB8AC3E}">
        <p14:creationId xmlns:p14="http://schemas.microsoft.com/office/powerpoint/2010/main" val="3170334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39230"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39230" y="1301687"/>
                <a:ext cx="8877591" cy="3924206"/>
              </a:xfrm>
              <a:prstGeom prst="rect">
                <a:avLst/>
              </a:prstGeom>
              <a:blipFill>
                <a:blip r:embed="rId3"/>
                <a:stretch>
                  <a:fillRect l="-10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86297"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87546" y="1432560"/>
                <a:ext cx="9072926" cy="45902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forming a bandpass filter.</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=35</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43.6</m:t>
                    </m:r>
                  </m:oMath>
                </a14:m>
                <a:r>
                  <a:rPr lang="en-US" dirty="0">
                    <a:solidFill>
                      <a:srgbClr val="000000"/>
                    </a:solidFill>
                    <a:latin typeface="Calibri"/>
                    <a:ea typeface="Calibri"/>
                    <a:cs typeface="Calibri"/>
                    <a:sym typeface="Calibri"/>
                  </a:rPr>
                  <a:t>, so the </a:t>
                </a:r>
              </a:p>
              <a:p>
                <a:pPr defTabSz="457200" latinLnBrk="1"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43.6</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6.9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Compute what these values should 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87546" y="1432560"/>
                <a:ext cx="9072926" cy="4590276"/>
              </a:xfrm>
              <a:prstGeom prst="rect">
                <a:avLst/>
              </a:prstGeom>
              <a:blipFill>
                <a:blip r:embed="rId3"/>
                <a:stretch>
                  <a:fillRect l="-979" t="-5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5" name="Group 4">
            <a:extLst>
              <a:ext uri="{FF2B5EF4-FFF2-40B4-BE49-F238E27FC236}">
                <a16:creationId xmlns:a16="http://schemas.microsoft.com/office/drawing/2014/main" id="{6330DA61-0E2C-B74E-A3BE-1367CC311BC3}"/>
              </a:ext>
            </a:extLst>
          </p:cNvPr>
          <p:cNvGrpSpPr/>
          <p:nvPr/>
        </p:nvGrpSpPr>
        <p:grpSpPr>
          <a:xfrm>
            <a:off x="9915638" y="1251601"/>
            <a:ext cx="1982068" cy="1001829"/>
            <a:chOff x="8488772" y="1462616"/>
            <a:chExt cx="1982068" cy="1001829"/>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9851897" y="1570909"/>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8730999" y="1573795"/>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8488772" y="19143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8819374" y="177115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AE8E1A9E-C7BE-ED48-9094-BF3BFDDA6933}"/>
                </a:ext>
              </a:extLst>
            </p:cNvPr>
            <p:cNvCxnSpPr>
              <a:cxnSpLocks/>
            </p:cNvCxnSpPr>
            <p:nvPr/>
          </p:nvCxnSpPr>
          <p:spPr>
            <a:xfrm>
              <a:off x="9152785" y="195190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9793160" y="1519829"/>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0280783" y="19091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8754109" y="146261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8551533" y="2415808"/>
              <a:ext cx="182069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8510544" y="23682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0292509" y="23730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654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r="-9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3" name="Group 2">
            <a:extLst>
              <a:ext uri="{FF2B5EF4-FFF2-40B4-BE49-F238E27FC236}">
                <a16:creationId xmlns:a16="http://schemas.microsoft.com/office/drawing/2014/main" id="{BA8D5C9A-AF4C-574A-82C2-15BA7B54CE24}"/>
              </a:ext>
            </a:extLst>
          </p:cNvPr>
          <p:cNvGrpSpPr/>
          <p:nvPr/>
        </p:nvGrpSpPr>
        <p:grpSpPr>
          <a:xfrm>
            <a:off x="4497643" y="525039"/>
            <a:ext cx="7204578" cy="5807921"/>
            <a:chOff x="2215762" y="213051"/>
            <a:chExt cx="8252521" cy="6301509"/>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7672875" y="4983087"/>
              <a:ext cx="821047" cy="64008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7335847" y="1429831"/>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7335847" y="1429831"/>
                  <a:ext cx="1471961" cy="830995"/>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5593080" y="805271"/>
              <a:ext cx="1009702" cy="523209"/>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8355694" y="6133560"/>
              <a:ext cx="304800" cy="381000"/>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8808730" y="5545570"/>
              <a:ext cx="368300" cy="914400"/>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5730876" y="213051"/>
              <a:ext cx="700791" cy="58829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5616662" y="780283"/>
              <a:ext cx="101542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5020522" y="2812137"/>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3737097" y="1311261"/>
              <a:ext cx="821047" cy="64008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3728265" y="3090491"/>
              <a:ext cx="821047" cy="64008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3725669" y="2152922"/>
              <a:ext cx="821047" cy="64008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8492841" y="6121185"/>
              <a:ext cx="3297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3499489" y="6059906"/>
              <a:ext cx="34012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6082150" y="1832818"/>
              <a:ext cx="0" cy="85218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7568904" y="805272"/>
              <a:ext cx="1000631" cy="4889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7512461" y="755305"/>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4147620" y="1023240"/>
              <a:ext cx="1445461" cy="345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6598920" y="1026694"/>
              <a:ext cx="964776"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4147619" y="101455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6081270" y="1832818"/>
              <a:ext cx="1733984" cy="234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8069220" y="1294240"/>
              <a:ext cx="4510" cy="31977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7349202" y="3154333"/>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7349202" y="3154333"/>
                  <a:ext cx="1471961" cy="830995"/>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7543847" y="254059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7543848" y="2526273"/>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8327118" y="3569829"/>
              <a:ext cx="52457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7603647" y="425557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7603647" y="4303068"/>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8071824" y="2092472"/>
              <a:ext cx="11574" cy="44812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a:endCxn id="203" idx="0"/>
            </p:cNvCxnSpPr>
            <p:nvPr/>
          </p:nvCxnSpPr>
          <p:spPr>
            <a:xfrm>
              <a:off x="8083398" y="3806586"/>
              <a:ext cx="0" cy="4754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8046767" y="2909926"/>
              <a:ext cx="0" cy="43801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3669548" y="4017830"/>
              <a:ext cx="1167699" cy="48667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3586412" y="4028016"/>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8084443" y="4610843"/>
              <a:ext cx="0" cy="38635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8081493" y="5535009"/>
              <a:ext cx="1906" cy="3574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6473359" y="4899525"/>
              <a:ext cx="1070487" cy="49144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6455392" y="4844750"/>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8071825" y="5892491"/>
              <a:ext cx="74755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6958313" y="4455986"/>
              <a:ext cx="645335" cy="96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8865431" y="3330353"/>
              <a:ext cx="548640" cy="51934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3398389" y="4689708"/>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3398389" y="4689708"/>
                  <a:ext cx="1471961" cy="830995"/>
                </a:xfrm>
                <a:prstGeom prst="rect">
                  <a:avLst/>
                </a:prstGeom>
                <a:blipFill>
                  <a:blip r:embed="rId5"/>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4147619" y="1846673"/>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4138654" y="280700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4145714" y="3626026"/>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4127587" y="4512689"/>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3829517" y="5758807"/>
              <a:ext cx="548640" cy="51934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2462934" y="586380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2444966" y="5868407"/>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4107002" y="5362690"/>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5807830" y="2716930"/>
              <a:ext cx="548640" cy="51934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6078152" y="3282798"/>
              <a:ext cx="0" cy="185472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4362288" y="5132823"/>
              <a:ext cx="1733713"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6948263" y="5880281"/>
              <a:ext cx="1128397" cy="1430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6948262" y="5362691"/>
              <a:ext cx="0" cy="54961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6948286" y="4455985"/>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2831045" y="1278243"/>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9655664" y="3250925"/>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4462385" y="5774152"/>
              <a:ext cx="173371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2776816" y="240434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2749354" y="318862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8606187" y="1675127"/>
              <a:ext cx="107614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6862985" y="3120406"/>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2215762" y="4778959"/>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8908075" y="4892604"/>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6719204" y="540192"/>
              <a:ext cx="101542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4184064" y="442252"/>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4323741" y="1928565"/>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3023097" y="2888757"/>
              <a:ext cx="967580" cy="36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3290626" y="3609282"/>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4414680" y="4503776"/>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6974383" y="1937634"/>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7029746" y="3670232"/>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25</a:t>
            </a:fld>
            <a:endParaRPr lang="en-US"/>
          </a:p>
        </p:txBody>
      </p:sp>
    </p:spTree>
    <p:extLst>
      <p:ext uri="{BB962C8B-B14F-4D97-AF65-F5344CB8AC3E}">
        <p14:creationId xmlns:p14="http://schemas.microsoft.com/office/powerpoint/2010/main" val="281677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535279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74173" y="1869093"/>
                <a:ext cx="4276464" cy="369330"/>
              </a:xfrm>
              <a:prstGeom prst="rect">
                <a:avLst/>
              </a:prstGeom>
              <a:blipFill>
                <a:blip r:embed="rId3"/>
                <a:stretch>
                  <a:fillRect l="-1775" t="-10000" b="-233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215454"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1" y="1736697"/>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1" y="1736697"/>
                <a:ext cx="4276464" cy="369330"/>
              </a:xfrm>
              <a:prstGeom prst="rect">
                <a:avLst/>
              </a:prstGeom>
              <a:blipFill>
                <a:blip r:embed="rId3"/>
                <a:stretch>
                  <a:fillRect l="-2077" t="-6667" b="-2666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spTree>
    <p:extLst>
      <p:ext uri="{BB962C8B-B14F-4D97-AF65-F5344CB8AC3E}">
        <p14:creationId xmlns:p14="http://schemas.microsoft.com/office/powerpoint/2010/main" val="967128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use it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Confirm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246" t="-493" r="-8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r>
                      <a:rPr lang="en-US" i="1">
                        <a:solidFill>
                          <a:srgbClr val="000000"/>
                        </a:solidFill>
                        <a:latin typeface="Cambria Math" panose="02040503050406030204" pitchFamily="18" charset="0"/>
                      </a:rPr>
                      <m:t>=50</m:t>
                    </m:r>
                    <m:r>
                      <a:rPr lang="en-US" i="1">
                        <a:solidFill>
                          <a:srgbClr val="000000"/>
                        </a:solidFill>
                        <a:latin typeface="Cambria Math" panose="02040503050406030204" pitchFamily="18" charset="0"/>
                      </a:rPr>
                      <m:t>𝑝𝐹</m:t>
                    </m:r>
                  </m:oMath>
                </a14:m>
                <a:r>
                  <a:rPr lang="en-US" i="1" dirty="0">
                    <a:solidFill>
                      <a:srgbClr val="000000"/>
                    </a:solidFill>
                    <a:latin typeface="Cambria Math" panose="02040503050406030204" pitchFamily="18" charset="0"/>
                  </a:rPr>
                  <a:t>,</a:t>
                </a:r>
                <a14:m>
                  <m:oMath xmlns:m="http://schemas.openxmlformats.org/officeDocument/2006/math">
                    <m:r>
                      <a:rPr lang="en-US" i="1" dirty="0">
                        <a:solidFill>
                          <a:srgbClr val="000000"/>
                        </a:solidFill>
                        <a:latin typeface="Cambria Math" panose="02040503050406030204" pitchFamily="18" charset="0"/>
                      </a:rPr>
                      <m:t>  </m:t>
                    </m:r>
                  </m:oMath>
                </a14:m>
                <a:endParaRPr lang="en-US"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𝐿</m:t>
                        </m:r>
                      </m:e>
                      <m:sub>
                        <m:r>
                          <a:rPr lang="en-US" i="1" dirty="0">
                            <a:solidFill>
                              <a:srgbClr val="000000"/>
                            </a:solidFill>
                            <a:latin typeface="Cambria Math" panose="02040503050406030204" pitchFamily="18" charset="0"/>
                          </a:rPr>
                          <m:t>6</m:t>
                        </m:r>
                      </m:sub>
                    </m:sSub>
                  </m:oMath>
                </a14:m>
                <a:r>
                  <a:rPr lang="en-US" i="1" dirty="0">
                    <a:solidFill>
                      <a:srgbClr val="000000"/>
                    </a:solidFill>
                    <a:latin typeface="Cambria Math" panose="02040503050406030204" pitchFamily="18" charset="0"/>
                  </a:rPr>
                  <a:t> </a:t>
                </a:r>
                <a:r>
                  <a:rPr lang="en-US" dirty="0">
                    <a:solidFill>
                      <a:srgbClr val="000000"/>
                    </a:solidFill>
                    <a:latin typeface="Cambria Math" panose="02040503050406030204" pitchFamily="18" charset="0"/>
                  </a:rPr>
                  <a:t>is 36 turns #28 on T37-2 which has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=4</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𝑛𝐻</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𝑡𝑢𝑟𝑛</m:t>
                            </m:r>
                          </m:e>
                          <m:sup>
                            <m:r>
                              <a:rPr lang="en-US" i="1">
                                <a:solidFill>
                                  <a:srgbClr val="000000"/>
                                </a:solidFill>
                                <a:latin typeface="Cambria Math" panose="02040503050406030204" pitchFamily="18" charset="0"/>
                              </a:rPr>
                              <m:t>2</m:t>
                            </m:r>
                          </m:sup>
                        </m:sSup>
                      </m:den>
                    </m:f>
                  </m:oMath>
                </a14:m>
                <a:endParaRPr lang="en-US"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36</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=3.1</m:t>
                    </m:r>
                    <m:r>
                      <a:rPr lang="en-US" i="1">
                        <a:solidFill>
                          <a:srgbClr val="000000"/>
                        </a:solidFill>
                        <a:latin typeface="Cambria Math" panose="02040503050406030204" pitchFamily="18" charset="0"/>
                        <a:ea typeface="Cambria Math" panose="02040503050406030204" pitchFamily="18" charset="0"/>
                      </a:rPr>
                      <m:t>𝜇</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i="1">
                            <a:solidFill>
                              <a:srgbClr val="000000"/>
                            </a:solidFill>
                            <a:latin typeface="Cambria Math" panose="02040503050406030204" pitchFamily="18" charset="0"/>
                          </a:rPr>
                          <m:t> </m:t>
                        </m:r>
                      </m:den>
                    </m:f>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3</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37</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−1</m:t>
                        </m:r>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Resonance is when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en>
                    </m:f>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18</m:t>
                            </m:r>
                          </m:sup>
                        </m:sSup>
                      </m:num>
                      <m:den>
                        <m:r>
                          <a:rPr lang="en-US" i="1">
                            <a:solidFill>
                              <a:srgbClr val="000000"/>
                            </a:solidFill>
                            <a:latin typeface="Cambria Math" panose="02040503050406030204" pitchFamily="18" charset="0"/>
                            <a:ea typeface="Cambria Math" panose="02040503050406030204" pitchFamily="18" charset="0"/>
                          </a:rPr>
                          <m:t>465</m:t>
                        </m:r>
                      </m:den>
                    </m:f>
                  </m:oMath>
                </a14:m>
                <a:r>
                  <a:rPr lang="en-US"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9</m:t>
                            </m:r>
                          </m:sup>
                        </m:sSup>
                      </m:num>
                      <m:den>
                        <m:rad>
                          <m:radPr>
                            <m:degHide m:val="on"/>
                            <m:ctrlPr>
                              <a:rPr lang="en-US" i="1">
                                <a:solidFill>
                                  <a:srgbClr val="000000"/>
                                </a:solidFill>
                                <a:latin typeface="Cambria Math" panose="02040503050406030204" pitchFamily="18" charset="0"/>
                              </a:rPr>
                            </m:ctrlPr>
                          </m:radPr>
                          <m:deg/>
                          <m:e>
                            <m:r>
                              <a:rPr lang="en-US" i="1">
                                <a:solidFill>
                                  <a:srgbClr val="000000"/>
                                </a:solidFill>
                                <a:latin typeface="Cambria Math" panose="02040503050406030204" pitchFamily="18" charset="0"/>
                              </a:rPr>
                              <m:t>465</m:t>
                            </m:r>
                          </m:e>
                        </m:rad>
                      </m:den>
                    </m:f>
                    <m:r>
                      <a:rPr lang="en-US" i="1">
                        <a:solidFill>
                          <a:srgbClr val="000000"/>
                        </a:solidFill>
                        <a:latin typeface="Cambria Math" panose="02040503050406030204" pitchFamily="18" charset="0"/>
                        <a:ea typeface="Cambria Math" panose="02040503050406030204" pitchFamily="18" charset="0"/>
                      </a:rPr>
                      <m:t>≈50.8×</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6</m:t>
                        </m:r>
                      </m:sup>
                    </m:sSup>
                    <m:r>
                      <a:rPr lang="en-US">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𝑓</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num>
                      <m:den>
                        <m:r>
                          <a:rPr lang="en-US" i="1">
                            <a:solidFill>
                              <a:srgbClr val="000000"/>
                            </a:solidFill>
                            <a:latin typeface="Cambria Math" panose="02040503050406030204" pitchFamily="18" charset="0"/>
                            <a:ea typeface="Cambria Math" panose="02040503050406030204" pitchFamily="18" charset="0"/>
                          </a:rPr>
                          <m:t>2</m:t>
                        </m:r>
                        <m:r>
                          <a:rPr lang="en-US" i="1">
                            <a:solidFill>
                              <a:srgbClr val="000000"/>
                            </a:solidFill>
                            <a:latin typeface="Cambria Math" panose="02040503050406030204" pitchFamily="18" charset="0"/>
                            <a:ea typeface="Cambria Math" panose="02040503050406030204" pitchFamily="18" charset="0"/>
                          </a:rPr>
                          <m:t>𝜋</m:t>
                        </m:r>
                      </m:den>
                    </m:f>
                    <m:r>
                      <a:rPr lang="en-US" i="1">
                        <a:solidFill>
                          <a:srgbClr val="000000"/>
                        </a:solidFill>
                        <a:latin typeface="Cambria Math" panose="02040503050406030204" pitchFamily="18" charset="0"/>
                        <a:ea typeface="Cambria Math" panose="02040503050406030204" pitchFamily="18" charset="0"/>
                      </a:rPr>
                      <m:t>≈7.1 </m:t>
                    </m:r>
                    <m:r>
                      <a:rPr lang="en-US" i="1">
                        <a:solidFill>
                          <a:srgbClr val="000000"/>
                        </a:solidFill>
                        <a:latin typeface="Cambria Math" panose="02040503050406030204" pitchFamily="18" charset="0"/>
                        <a:ea typeface="Cambria Math" panose="02040503050406030204" pitchFamily="18" charset="0"/>
                      </a:rPr>
                      <m:t>𝑀𝐻𝑧</m:t>
                    </m:r>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Q of filter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𝑄</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𝑠</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den>
                    </m:f>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oMath>
                </a14:m>
                <a:r>
                  <a:rPr lang="en-US"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Note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039" r="-445"/>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03248" y="1471137"/>
            <a:ext cx="6666824"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a:t>
            </a:r>
            <a:r>
              <a:rPr lang="en-US" baseline="-25000" dirty="0">
                <a:solidFill>
                  <a:srgbClr val="000000"/>
                </a:solidFill>
                <a:latin typeface="Calibri"/>
                <a:ea typeface="Calibri"/>
                <a:cs typeface="Calibri"/>
                <a:sym typeface="Calibri"/>
              </a:rPr>
              <a:t>7</a:t>
            </a:r>
            <a:r>
              <a:rPr lang="en-US" dirty="0">
                <a:solidFill>
                  <a:srgbClr val="000000"/>
                </a:solidFill>
                <a:latin typeface="Calibri"/>
                <a:ea typeface="Calibri"/>
                <a:cs typeface="Calibri"/>
                <a:sym typeface="Calibri"/>
              </a:rPr>
              <a:t>, L</a:t>
            </a:r>
            <a:r>
              <a:rPr lang="en-US" baseline="-25000" dirty="0">
                <a:solidFill>
                  <a:srgbClr val="000000"/>
                </a:solidFill>
                <a:latin typeface="Calibri"/>
                <a:ea typeface="Calibri"/>
                <a:cs typeface="Calibri"/>
                <a:sym typeface="Calibri"/>
              </a:rPr>
              <a:t>8</a:t>
            </a:r>
            <a:r>
              <a:rPr lang="en-US" dirty="0">
                <a:solidFill>
                  <a:srgbClr val="000000"/>
                </a:solidFill>
                <a:latin typeface="Calibri"/>
                <a:ea typeface="Calibri"/>
                <a:cs typeface="Calibri"/>
                <a:sym typeface="Calibri"/>
              </a:rPr>
              <a:t> use T37-2 core, 18 turns, 1.3uH</a:t>
            </a:r>
          </a:p>
          <a:p>
            <a:pPr marL="285750" indent="-285750" defTabSz="457200" latinLnBrk="1" hangingPunct="0">
              <a:buFont typeface="Arial" panose="020B0604020202020204" pitchFamily="34" charset="0"/>
              <a:buChar char="•"/>
            </a:pPr>
            <a:r>
              <a:rPr lang="en-US" dirty="0">
                <a:solidFill>
                  <a:srgbClr val="000000"/>
                </a:solidFill>
              </a:rPr>
              <a:t>Compare loss at 7MHz and 14MHz</a:t>
            </a: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p:grpSp>
        <p:nvGrpSpPr>
          <p:cNvPr id="59" name="Group 58">
            <a:extLst>
              <a:ext uri="{FF2B5EF4-FFF2-40B4-BE49-F238E27FC236}">
                <a16:creationId xmlns:a16="http://schemas.microsoft.com/office/drawing/2014/main" id="{ED480479-FE42-A04A-B75E-41B61D3D2E86}"/>
              </a:ext>
            </a:extLst>
          </p:cNvPr>
          <p:cNvGrpSpPr/>
          <p:nvPr/>
        </p:nvGrpSpPr>
        <p:grpSpPr>
          <a:xfrm>
            <a:off x="7121797" y="708282"/>
            <a:ext cx="4940588" cy="1347964"/>
            <a:chOff x="2591360" y="2315543"/>
            <a:chExt cx="4940588"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4" name="TextBox 113">
              <a:extLst>
                <a:ext uri="{FF2B5EF4-FFF2-40B4-BE49-F238E27FC236}">
                  <a16:creationId xmlns:a16="http://schemas.microsoft.com/office/drawing/2014/main" id="{4338C0C2-9D08-4045-B5D8-D5920C274126}"/>
                </a:ext>
              </a:extLst>
            </p:cNvPr>
            <p:cNvSpPr txBox="1"/>
            <p:nvPr/>
          </p:nvSpPr>
          <p:spPr>
            <a:xfrm>
              <a:off x="2591360" y="2672301"/>
              <a:ext cx="171111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Power  amp, or,</a:t>
              </a:r>
            </a:p>
            <a:p>
              <a:pPr defTabSz="457200" latinLnBrk="1" hangingPunct="0"/>
              <a:r>
                <a:rPr lang="en-US" sz="1600" dirty="0">
                  <a:solidFill>
                    <a:srgbClr val="000000"/>
                  </a:solidFill>
                </a:rPr>
                <a:t>f</a:t>
              </a:r>
              <a:r>
                <a:rPr lang="en-US" sz="1600" dirty="0">
                  <a:solidFill>
                    <a:srgbClr val="000000"/>
                  </a:solidFill>
                  <a:latin typeface="Calibri"/>
                  <a:ea typeface="Calibri"/>
                  <a:cs typeface="Calibri"/>
                  <a:sym typeface="Calibri"/>
                </a:rPr>
                <a:t>unction generator</a:t>
              </a:r>
              <a:endParaRPr lang="en-US" sz="14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52086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4" name="Group 3">
            <a:extLst>
              <a:ext uri="{FF2B5EF4-FFF2-40B4-BE49-F238E27FC236}">
                <a16:creationId xmlns:a16="http://schemas.microsoft.com/office/drawing/2014/main" id="{50B288FE-392F-ED43-B8C8-F4B4670EFE26}"/>
              </a:ext>
            </a:extLst>
          </p:cNvPr>
          <p:cNvGrpSpPr/>
          <p:nvPr/>
        </p:nvGrpSpPr>
        <p:grpSpPr>
          <a:xfrm>
            <a:off x="9785208" y="3778134"/>
            <a:ext cx="1764789" cy="2129790"/>
            <a:chOff x="7845568" y="3265513"/>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7845568" y="4083530"/>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8046149" y="32981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8968324" y="3306515"/>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9041461" y="3936170"/>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9042343" y="4595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8122349" y="330735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9518917" y="32655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8122349" y="534570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9518917" y="53038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8122349" y="4628227"/>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5979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597919"/>
              </a:xfrm>
              <a:prstGeom prst="rect">
                <a:avLst/>
              </a:prstGeom>
              <a:blipFill>
                <a:blip r:embed="rId3"/>
                <a:stretch>
                  <a:fillRect l="-119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spTree>
    <p:extLst>
      <p:ext uri="{BB962C8B-B14F-4D97-AF65-F5344CB8AC3E}">
        <p14:creationId xmlns:p14="http://schemas.microsoft.com/office/powerpoint/2010/main" val="386542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617937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18: Acoustic Standing Wave</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9547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Blank</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sp>
        <p:nvSpPr>
          <p:cNvPr id="3" name="Rectangle 2">
            <a:extLst>
              <a:ext uri="{FF2B5EF4-FFF2-40B4-BE49-F238E27FC236}">
                <a16:creationId xmlns:a16="http://schemas.microsoft.com/office/drawing/2014/main" id="{AD72AF8E-A523-4949-8624-13DC85CDCEA5}"/>
              </a:ext>
            </a:extLst>
          </p:cNvPr>
          <p:cNvSpPr/>
          <p:nvPr/>
        </p:nvSpPr>
        <p:spPr>
          <a:xfrm>
            <a:off x="1145628" y="1322088"/>
            <a:ext cx="10187389" cy="4427546"/>
          </a:xfrm>
          <a:prstGeom prst="rect">
            <a:avLst/>
          </a:prstGeom>
        </p:spPr>
        <p:txBody>
          <a:bodyPr>
            <a:noAutofit/>
          </a:bodyPr>
          <a:lstStyle/>
          <a:p>
            <a:pPr marL="342900" indent="-342900">
              <a:buFont typeface="Arial" panose="020B0604020202020204" pitchFamily="34" charset="0"/>
              <a:buChar char="•"/>
            </a:pPr>
            <a:endParaRPr lang="en-US" sz="2000" dirty="0">
              <a:ea typeface="Arial" charset="0"/>
              <a:cs typeface="Arial" charset="0"/>
            </a:endParaRPr>
          </a:p>
        </p:txBody>
      </p:sp>
      <p:sp>
        <p:nvSpPr>
          <p:cNvPr id="6" name="Rectangle 5">
            <a:extLst>
              <a:ext uri="{FF2B5EF4-FFF2-40B4-BE49-F238E27FC236}">
                <a16:creationId xmlns:a16="http://schemas.microsoft.com/office/drawing/2014/main" id="{8F802231-3837-4C43-BE60-0B99685CD395}"/>
              </a:ext>
            </a:extLst>
          </p:cNvPr>
          <p:cNvSpPr/>
          <p:nvPr/>
        </p:nvSpPr>
        <p:spPr>
          <a:xfrm>
            <a:off x="1145628" y="1322088"/>
            <a:ext cx="10690771" cy="2350836"/>
          </a:xfrm>
          <a:prstGeom prst="rect">
            <a:avLst/>
          </a:prstGeom>
        </p:spPr>
        <p:txBody>
          <a:bodyPr wrap="square">
            <a:noAutofit/>
          </a:bodyPr>
          <a:lstStyle/>
          <a:p>
            <a:endParaRPr lang="en-US" sz="2000" dirty="0">
              <a:ea typeface="Arial" charset="0"/>
              <a:cs typeface="Arial" charset="0"/>
            </a:endParaRPr>
          </a:p>
        </p:txBody>
      </p:sp>
    </p:spTree>
    <p:extLst>
      <p:ext uri="{BB962C8B-B14F-4D97-AF65-F5344CB8AC3E}">
        <p14:creationId xmlns:p14="http://schemas.microsoft.com/office/powerpoint/2010/main" val="2996478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2000" dirty="0">
                <a:latin typeface="Arial" charset="0"/>
                <a:ea typeface="Arial" charset="0"/>
                <a:cs typeface="Arial" charset="0"/>
              </a:rPr>
              <a:t>Pick the supply voltage V</a:t>
            </a:r>
            <a:r>
              <a:rPr lang="en-US" sz="2000" baseline="-25000" dirty="0">
                <a:latin typeface="Arial" charset="0"/>
                <a:ea typeface="Arial" charset="0"/>
                <a:cs typeface="Arial" charset="0"/>
              </a:rPr>
              <a:t>cc</a:t>
            </a:r>
            <a:r>
              <a:rPr lang="en-US" sz="2000" dirty="0">
                <a:latin typeface="Arial" charset="0"/>
                <a:ea typeface="Arial" charset="0"/>
                <a:cs typeface="Arial" charset="0"/>
              </a:rPr>
              <a:t>=12V.</a:t>
            </a:r>
          </a:p>
          <a:p>
            <a:pPr marL="914400" lvl="1" indent="-457200">
              <a:buFont typeface="+mj-lt"/>
              <a:buAutoNum type="arabicPeriod"/>
            </a:pPr>
            <a:r>
              <a:rPr lang="en-US" sz="2000" dirty="0">
                <a:latin typeface="Arial" charset="0"/>
                <a:ea typeface="Arial" charset="0"/>
                <a:cs typeface="Arial" charset="0"/>
              </a:rPr>
              <a:t>Choose a gain (amplification factor), A = 5.</a:t>
            </a:r>
          </a:p>
          <a:p>
            <a:pPr marL="914400" lvl="1" indent="-457200">
              <a:buFont typeface="+mj-lt"/>
              <a:buAutoNum type="arabicPeriod"/>
            </a:pPr>
            <a:r>
              <a:rPr lang="en-US" sz="2000" dirty="0">
                <a:latin typeface="Arial" charset="0"/>
                <a:ea typeface="Arial" charset="0"/>
                <a:cs typeface="Arial" charset="0"/>
              </a:rPr>
              <a:t>Choose the “Q point” of the conducting transistor (4mA).</a:t>
            </a:r>
          </a:p>
          <a:p>
            <a:pPr marL="914400" lvl="1" indent="-457200">
              <a:buFont typeface="+mj-lt"/>
              <a:buAutoNum type="arabicPeriod"/>
            </a:pPr>
            <a:r>
              <a:rPr lang="en-US" sz="2000" dirty="0">
                <a:latin typeface="Arial" charset="0"/>
                <a:ea typeface="Arial" charset="0"/>
                <a:cs typeface="Arial" charset="0"/>
              </a:rPr>
              <a:t>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err="1">
                <a:latin typeface="Arial" charset="0"/>
                <a:ea typeface="Arial" charset="0"/>
                <a:cs typeface="Arial" charset="0"/>
              </a:rPr>
              <a:t>∙R</a:t>
            </a:r>
            <a:r>
              <a:rPr lang="en-US" sz="2000" baseline="-25000" dirty="0" err="1">
                <a:latin typeface="Arial" charset="0"/>
                <a:ea typeface="Arial" charset="0"/>
                <a:cs typeface="Arial" charset="0"/>
              </a:rPr>
              <a:t>C</a:t>
            </a:r>
            <a:r>
              <a:rPr lang="en-US" sz="2000" dirty="0">
                <a:latin typeface="Arial" charset="0"/>
                <a:ea typeface="Arial" charset="0"/>
                <a:cs typeface="Arial" charset="0"/>
              </a:rPr>
              <a:t>) +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with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a:latin typeface="Arial" charset="0"/>
                <a:ea typeface="Arial" charset="0"/>
                <a:cs typeface="Arial" charset="0"/>
              </a:rPr>
              <a:t>=4mA.  We get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 (V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)/(4mA) =1.75 k𝝮.</a:t>
            </a:r>
          </a:p>
          <a:p>
            <a:pPr marL="914400" lvl="1" indent="-457200">
              <a:buFont typeface="+mj-lt"/>
              <a:buAutoNum type="arabicPeriod"/>
            </a:pPr>
            <a:r>
              <a:rPr lang="en-US" sz="2000" dirty="0">
                <a:latin typeface="Arial" charset="0"/>
                <a:ea typeface="Arial" charset="0"/>
                <a:cs typeface="Arial" charset="0"/>
              </a:rPr>
              <a:t>Since A = 5 and A=R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 5 R</a:t>
            </a:r>
            <a:r>
              <a:rPr lang="en-US" sz="2000" baseline="-25000" dirty="0">
                <a:latin typeface="Arial" charset="0"/>
                <a:ea typeface="Arial" charset="0"/>
                <a:cs typeface="Arial" charset="0"/>
              </a:rPr>
              <a:t>E</a:t>
            </a:r>
            <a:r>
              <a:rPr lang="en-US" sz="2000" dirty="0">
                <a:latin typeface="Arial" charset="0"/>
                <a:ea typeface="Arial" charset="0"/>
                <a:cs typeface="Arial" charset="0"/>
              </a:rPr>
              <a:t> so R</a:t>
            </a:r>
            <a:r>
              <a:rPr lang="en-US" sz="2000" baseline="-25000" dirty="0">
                <a:latin typeface="Arial" charset="0"/>
                <a:ea typeface="Arial" charset="0"/>
                <a:cs typeface="Arial" charset="0"/>
              </a:rPr>
              <a:t>E</a:t>
            </a:r>
            <a:r>
              <a:rPr lang="en-US" sz="2000" dirty="0">
                <a:latin typeface="Arial" charset="0"/>
                <a:ea typeface="Arial" charset="0"/>
                <a:cs typeface="Arial" charset="0"/>
              </a:rPr>
              <a:t> ∼ 270 𝝮 (this is a standard resistor value) and R</a:t>
            </a:r>
            <a:r>
              <a:rPr lang="en-US" sz="2000" baseline="-25000" dirty="0">
                <a:latin typeface="Arial" charset="0"/>
                <a:ea typeface="Arial" charset="0"/>
                <a:cs typeface="Arial" charset="0"/>
              </a:rPr>
              <a:t>C</a:t>
            </a:r>
            <a:r>
              <a:rPr lang="en-US" sz="20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8" name="Group 57">
            <a:extLst>
              <a:ext uri="{FF2B5EF4-FFF2-40B4-BE49-F238E27FC236}">
                <a16:creationId xmlns:a16="http://schemas.microsoft.com/office/drawing/2014/main" id="{E99D4DD0-31D8-0C48-8570-FCBEAD4B57A4}"/>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131802" cy="338554"/>
          </a:xfrm>
          <a:prstGeom prst="rect">
            <a:avLst/>
          </a:prstGeom>
          <a:noFill/>
        </p:spPr>
        <p:txBody>
          <a:bodyPr wrap="none" rtlCol="0">
            <a:spAutoFit/>
          </a:bodyPr>
          <a:lstStyle/>
          <a:p>
            <a:r>
              <a:rPr lang="en-US" sz="1600" dirty="0"/>
              <a:t>Common collector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3322819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8280" y="1944607"/>
            <a:ext cx="6858967" cy="3924109"/>
          </a:xfrm>
        </p:spPr>
        <p:txBody>
          <a:bodyPr>
            <a:noAutofit/>
          </a:bodyPr>
          <a:lstStyle/>
          <a:p>
            <a:pPr marL="0" indent="0" algn="l">
              <a:buNone/>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1853069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a:t>
                </a:r>
                <a:r>
                  <a:rPr lang="en-US" sz="1800" dirty="0" err="1">
                    <a:latin typeface="Arial" charset="0"/>
                    <a:ea typeface="Arial" charset="0"/>
                    <a:cs typeface="Arial" charset="0"/>
                  </a:rPr>
                  <a:t>eqn</a:t>
                </a:r>
                <a:r>
                  <a:rPr lang="en-US" sz="1800" dirty="0">
                    <a:latin typeface="Arial" charset="0"/>
                    <a:ea typeface="Arial" charset="0"/>
                    <a:cs typeface="Arial" charset="0"/>
                  </a:rPr>
                  <a:t>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913" y="1381899"/>
            <a:ext cx="10138887"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3013224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6633" y="1466945"/>
            <a:ext cx="6858967"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35909234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6153" y="1564779"/>
            <a:ext cx="10799287"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917023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a:t>
                </a:r>
                <a:r>
                  <a:rPr lang="en-US" sz="2000" dirty="0" err="1">
                    <a:solidFill>
                      <a:srgbClr val="000000"/>
                    </a:solidFill>
                    <a:latin typeface="Calibri"/>
                    <a:ea typeface="Calibri"/>
                    <a:cs typeface="Calibri"/>
                    <a:sym typeface="Calibri"/>
                  </a:rPr>
                  <a:t>collecter</a:t>
                </a:r>
                <a:r>
                  <a:rPr lang="en-US" sz="2000" dirty="0">
                    <a:solidFill>
                      <a:srgbClr val="000000"/>
                    </a:solidFill>
                    <a:latin typeface="Calibri"/>
                    <a:ea typeface="Calibri"/>
                    <a:cs typeface="Calibri"/>
                    <a:sym typeface="Calibri"/>
                  </a:rPr>
                  <a:t>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𝑣</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a:t>
                </a:r>
                <a:r>
                  <a:rPr lang="en-US" dirty="0" err="1">
                    <a:solidFill>
                      <a:srgbClr val="000000"/>
                    </a:solidFill>
                    <a:latin typeface="Calibri"/>
                    <a:ea typeface="Calibri"/>
                    <a:cs typeface="Calibri"/>
                    <a:sym typeface="Calibri"/>
                  </a:rPr>
                  <a:t>maximun</a:t>
                </a:r>
                <a:r>
                  <a:rPr lang="en-US" dirty="0">
                    <a:solidFill>
                      <a:srgbClr val="000000"/>
                    </a:solidFill>
                    <a:latin typeface="Calibri"/>
                    <a:ea typeface="Calibri"/>
                    <a:cs typeface="Calibri"/>
                    <a:sym typeface="Calibri"/>
                  </a:rPr>
                  <a:t> gain.</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expected voltage gain at each setting.  </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560ohm source resistance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452" r="-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In Driver amplifier, add probe to R</a:t>
                </a:r>
                <a:r>
                  <a:rPr lang="en-US" baseline="-25000" dirty="0">
                    <a:solidFill>
                      <a:srgbClr val="000000"/>
                    </a:solidFill>
                    <a:latin typeface="Calibri"/>
                    <a:ea typeface="Calibri"/>
                    <a:cs typeface="Calibri"/>
                    <a:sym typeface="Calibri"/>
                  </a:rPr>
                  <a:t>11</a:t>
                </a:r>
                <a:r>
                  <a:rPr lang="en-US"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 </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a:t>
                </a:r>
                <a:r>
                  <a:rPr lang="en-US" baseline="-25000" dirty="0">
                    <a:solidFill>
                      <a:srgbClr val="000000"/>
                    </a:solidFill>
                    <a:latin typeface="Calibri"/>
                    <a:ea typeface="Calibri"/>
                    <a:cs typeface="Calibri"/>
                    <a:sym typeface="Calibri"/>
                  </a:rPr>
                  <a:t>13</a:t>
                </a:r>
                <a:r>
                  <a:rPr lang="en-US"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The open circuit voltage is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in terms of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962" t="-5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Tree>
    <p:extLst>
      <p:ext uri="{BB962C8B-B14F-4D97-AF65-F5344CB8AC3E}">
        <p14:creationId xmlns:p14="http://schemas.microsoft.com/office/powerpoint/2010/main" val="33348927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cxnSp>
        <p:nvCxnSpPr>
          <p:cNvPr id="4" name="Straight Connector 3">
            <a:extLst>
              <a:ext uri="{FF2B5EF4-FFF2-40B4-BE49-F238E27FC236}">
                <a16:creationId xmlns:a16="http://schemas.microsoft.com/office/drawing/2014/main" id="{CBBA736F-5CC1-474E-B5B3-20542FF49F15}"/>
              </a:ext>
            </a:extLst>
          </p:cNvPr>
          <p:cNvCxnSpPr/>
          <p:nvPr/>
        </p:nvCxnSpPr>
        <p:spPr>
          <a:xfrm>
            <a:off x="4562602" y="1148314"/>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E50F1856-B2AB-FE44-9F9C-00F1F7054D0E}"/>
              </a:ext>
            </a:extLst>
          </p:cNvPr>
          <p:cNvCxnSpPr>
            <a:cxnSpLocks/>
          </p:cNvCxnSpPr>
          <p:nvPr/>
        </p:nvCxnSpPr>
        <p:spPr>
          <a:xfrm flipH="1" flipV="1">
            <a:off x="4552714" y="2530546"/>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F521B08A-422F-6B4A-9E46-728A7D262A8E}"/>
              </a:ext>
            </a:extLst>
          </p:cNvPr>
          <p:cNvSpPr txBox="1"/>
          <p:nvPr/>
        </p:nvSpPr>
        <p:spPr>
          <a:xfrm>
            <a:off x="4214855" y="1679942"/>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8" name="TextBox 7">
            <a:extLst>
              <a:ext uri="{FF2B5EF4-FFF2-40B4-BE49-F238E27FC236}">
                <a16:creationId xmlns:a16="http://schemas.microsoft.com/office/drawing/2014/main" id="{1621EFDC-527A-5949-9472-31F2D2D1FB20}"/>
              </a:ext>
            </a:extLst>
          </p:cNvPr>
          <p:cNvSpPr txBox="1"/>
          <p:nvPr/>
        </p:nvSpPr>
        <p:spPr>
          <a:xfrm>
            <a:off x="5299376" y="2658132"/>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DA0C3560-79A8-B940-88C4-4CBC5F734E0B}"/>
              </a:ext>
            </a:extLst>
          </p:cNvPr>
          <p:cNvSpPr txBox="1"/>
          <p:nvPr/>
        </p:nvSpPr>
        <p:spPr>
          <a:xfrm>
            <a:off x="4684685" y="2970382"/>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A</a:t>
            </a:r>
            <a:endParaRPr lang="en-US" dirty="0">
              <a:solidFill>
                <a:srgbClr val="000000"/>
              </a:solidFill>
              <a:latin typeface="Calibri"/>
              <a:ea typeface="Calibri"/>
              <a:cs typeface="Calibri"/>
              <a:sym typeface="Calibri"/>
            </a:endParaRPr>
          </a:p>
        </p:txBody>
      </p:sp>
      <p:cxnSp>
        <p:nvCxnSpPr>
          <p:cNvPr id="101" name="Straight Connector 100">
            <a:extLst>
              <a:ext uri="{FF2B5EF4-FFF2-40B4-BE49-F238E27FC236}">
                <a16:creationId xmlns:a16="http://schemas.microsoft.com/office/drawing/2014/main" id="{B33C8770-B9FC-C049-948D-24F0B7BE343D}"/>
              </a:ext>
            </a:extLst>
          </p:cNvPr>
          <p:cNvCxnSpPr/>
          <p:nvPr/>
        </p:nvCxnSpPr>
        <p:spPr>
          <a:xfrm>
            <a:off x="7162032" y="1162488"/>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Connector 101">
            <a:extLst>
              <a:ext uri="{FF2B5EF4-FFF2-40B4-BE49-F238E27FC236}">
                <a16:creationId xmlns:a16="http://schemas.microsoft.com/office/drawing/2014/main" id="{FCF1B06B-32AD-C844-9618-4B03667C875E}"/>
              </a:ext>
            </a:extLst>
          </p:cNvPr>
          <p:cNvCxnSpPr>
            <a:cxnSpLocks/>
          </p:cNvCxnSpPr>
          <p:nvPr/>
        </p:nvCxnSpPr>
        <p:spPr>
          <a:xfrm flipH="1">
            <a:off x="7152145" y="2544720"/>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3" name="TextBox 102">
            <a:extLst>
              <a:ext uri="{FF2B5EF4-FFF2-40B4-BE49-F238E27FC236}">
                <a16:creationId xmlns:a16="http://schemas.microsoft.com/office/drawing/2014/main" id="{B1CC14DD-0AFE-AC45-8B18-0E3D63B5A2A6}"/>
              </a:ext>
            </a:extLst>
          </p:cNvPr>
          <p:cNvSpPr txBox="1"/>
          <p:nvPr/>
        </p:nvSpPr>
        <p:spPr>
          <a:xfrm>
            <a:off x="6814285" y="1694116"/>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104" name="TextBox 103">
            <a:extLst>
              <a:ext uri="{FF2B5EF4-FFF2-40B4-BE49-F238E27FC236}">
                <a16:creationId xmlns:a16="http://schemas.microsoft.com/office/drawing/2014/main" id="{4DD37982-4E90-5A46-82E2-CA78683BE127}"/>
              </a:ext>
            </a:extLst>
          </p:cNvPr>
          <p:cNvSpPr txBox="1"/>
          <p:nvPr/>
        </p:nvSpPr>
        <p:spPr>
          <a:xfrm>
            <a:off x="7898806" y="2672306"/>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30" name="TextBox 129">
            <a:extLst>
              <a:ext uri="{FF2B5EF4-FFF2-40B4-BE49-F238E27FC236}">
                <a16:creationId xmlns:a16="http://schemas.microsoft.com/office/drawing/2014/main" id="{FC2613E5-7721-0F40-B4BC-C177E33664BF}"/>
              </a:ext>
            </a:extLst>
          </p:cNvPr>
          <p:cNvSpPr txBox="1"/>
          <p:nvPr/>
        </p:nvSpPr>
        <p:spPr>
          <a:xfrm>
            <a:off x="7250669" y="2936393"/>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B</a:t>
            </a:r>
            <a:endParaRPr lang="en-US" dirty="0">
              <a:solidFill>
                <a:srgbClr val="000000"/>
              </a:solidFill>
              <a:latin typeface="Calibri"/>
              <a:ea typeface="Calibri"/>
              <a:cs typeface="Calibri"/>
              <a:sym typeface="Calibri"/>
            </a:endParaRPr>
          </a:p>
        </p:txBody>
      </p:sp>
      <p:cxnSp>
        <p:nvCxnSpPr>
          <p:cNvPr id="148" name="Straight Connector 147">
            <a:extLst>
              <a:ext uri="{FF2B5EF4-FFF2-40B4-BE49-F238E27FC236}">
                <a16:creationId xmlns:a16="http://schemas.microsoft.com/office/drawing/2014/main" id="{FE20D218-9C92-144E-A561-BAE4CA08BD57}"/>
              </a:ext>
            </a:extLst>
          </p:cNvPr>
          <p:cNvCxnSpPr/>
          <p:nvPr/>
        </p:nvCxnSpPr>
        <p:spPr>
          <a:xfrm>
            <a:off x="9671549" y="1134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D2B5B207-A9B2-8948-AD97-6A4356DD9180}"/>
              </a:ext>
            </a:extLst>
          </p:cNvPr>
          <p:cNvCxnSpPr>
            <a:cxnSpLocks/>
          </p:cNvCxnSpPr>
          <p:nvPr/>
        </p:nvCxnSpPr>
        <p:spPr>
          <a:xfrm flipH="1">
            <a:off x="9661662" y="2516371"/>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0" name="TextBox 149">
            <a:extLst>
              <a:ext uri="{FF2B5EF4-FFF2-40B4-BE49-F238E27FC236}">
                <a16:creationId xmlns:a16="http://schemas.microsoft.com/office/drawing/2014/main" id="{7B1B3D57-D847-5442-A493-03B2046FBE34}"/>
              </a:ext>
            </a:extLst>
          </p:cNvPr>
          <p:cNvSpPr txBox="1"/>
          <p:nvPr/>
        </p:nvSpPr>
        <p:spPr>
          <a:xfrm>
            <a:off x="9323802" y="16657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51" name="TextBox 150">
            <a:extLst>
              <a:ext uri="{FF2B5EF4-FFF2-40B4-BE49-F238E27FC236}">
                <a16:creationId xmlns:a16="http://schemas.microsoft.com/office/drawing/2014/main" id="{DB131EB1-4729-B544-928F-A851BE74A3A2}"/>
              </a:ext>
            </a:extLst>
          </p:cNvPr>
          <p:cNvSpPr txBox="1"/>
          <p:nvPr/>
        </p:nvSpPr>
        <p:spPr>
          <a:xfrm>
            <a:off x="10408323" y="2643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2" name="TextBox 151">
            <a:extLst>
              <a:ext uri="{FF2B5EF4-FFF2-40B4-BE49-F238E27FC236}">
                <a16:creationId xmlns:a16="http://schemas.microsoft.com/office/drawing/2014/main" id="{09234F07-7B2C-9D4B-A305-651D0B9DD38C}"/>
              </a:ext>
            </a:extLst>
          </p:cNvPr>
          <p:cNvSpPr txBox="1"/>
          <p:nvPr/>
        </p:nvSpPr>
        <p:spPr>
          <a:xfrm>
            <a:off x="9742943" y="291884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C</a:t>
            </a:r>
            <a:endParaRPr lang="en-US" dirty="0">
              <a:solidFill>
                <a:srgbClr val="000000"/>
              </a:solidFill>
              <a:latin typeface="Calibri"/>
              <a:ea typeface="Calibri"/>
              <a:cs typeface="Calibri"/>
              <a:sym typeface="Calibri"/>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15" name="Curved Connector 14">
            <a:extLst>
              <a:ext uri="{FF2B5EF4-FFF2-40B4-BE49-F238E27FC236}">
                <a16:creationId xmlns:a16="http://schemas.microsoft.com/office/drawing/2014/main" id="{E4377C46-02FB-994C-A0CF-4E9C1D325DEC}"/>
              </a:ext>
            </a:extLst>
          </p:cNvPr>
          <p:cNvCxnSpPr>
            <a:cxnSpLocks/>
          </p:cNvCxnSpPr>
          <p:nvPr/>
        </p:nvCxnSpPr>
        <p:spPr>
          <a:xfrm>
            <a:off x="4760312" y="1418118"/>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Curved Connector 39">
            <a:extLst>
              <a:ext uri="{FF2B5EF4-FFF2-40B4-BE49-F238E27FC236}">
                <a16:creationId xmlns:a16="http://schemas.microsoft.com/office/drawing/2014/main" id="{307C8E0F-B739-984C-B6BC-46298D54900E}"/>
              </a:ext>
            </a:extLst>
          </p:cNvPr>
          <p:cNvCxnSpPr/>
          <p:nvPr/>
        </p:nvCxnSpPr>
        <p:spPr>
          <a:xfrm flipV="1">
            <a:off x="5526781" y="1418118"/>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Freeform 45">
            <a:extLst>
              <a:ext uri="{FF2B5EF4-FFF2-40B4-BE49-F238E27FC236}">
                <a16:creationId xmlns:a16="http://schemas.microsoft.com/office/drawing/2014/main" id="{D9553C18-AF29-CA4B-A4CD-1CB3006DA452}"/>
              </a:ext>
            </a:extLst>
          </p:cNvPr>
          <p:cNvSpPr/>
          <p:nvPr/>
        </p:nvSpPr>
        <p:spPr>
          <a:xfrm>
            <a:off x="7193031" y="1375589"/>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0" name="Freeform 169">
            <a:extLst>
              <a:ext uri="{FF2B5EF4-FFF2-40B4-BE49-F238E27FC236}">
                <a16:creationId xmlns:a16="http://schemas.microsoft.com/office/drawing/2014/main" id="{2F3B611C-773A-8B43-9636-655D904AA858}"/>
              </a:ext>
            </a:extLst>
          </p:cNvPr>
          <p:cNvSpPr/>
          <p:nvPr/>
        </p:nvSpPr>
        <p:spPr>
          <a:xfrm>
            <a:off x="9865542" y="1472656"/>
            <a:ext cx="1126862" cy="1079691"/>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5258159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4414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14:m>
                  <m:oMath xmlns:m="http://schemas.openxmlformats.org/officeDocument/2006/math">
                    <a:fld id="{825F15A7-03F4-43D7-82C5-3E23DA2F108C}" type="mathplaceholder">
                      <a:rPr lang="en-US" i="1" smtClean="0">
                        <a:solidFill>
                          <a:srgbClr val="000000"/>
                        </a:solidFill>
                        <a:latin typeface="Cambria Math" panose="02040503050406030204" pitchFamily="18" charset="0"/>
                        <a:cs typeface="Calibri"/>
                        <a:sym typeface="Calibri"/>
                      </a:rPr>
                      <a:t>Type equation here.</a:t>
                    </a:fld>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441453"/>
              </a:xfrm>
              <a:prstGeom prst="rect">
                <a:avLst/>
              </a:prstGeom>
              <a:blipFill>
                <a:blip r:embed="rId5"/>
                <a:stretch>
                  <a:fillRect l="-2524" r="-347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is ambient temperature,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capacitance</a:t>
                </a:r>
                <a:endParaRPr lang="en-US"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r>
                  <a:rPr lang="en-US"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𝑡</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b="0"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e>
                    </m:acc>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𝑡</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823"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Tree>
    <p:extLst>
      <p:ext uri="{BB962C8B-B14F-4D97-AF65-F5344CB8AC3E}">
        <p14:creationId xmlns:p14="http://schemas.microsoft.com/office/powerpoint/2010/main" val="3686940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x</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Tree>
    <p:extLst>
      <p:ext uri="{BB962C8B-B14F-4D97-AF65-F5344CB8AC3E}">
        <p14:creationId xmlns:p14="http://schemas.microsoft.com/office/powerpoint/2010/main" val="534109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3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582A4AA3-2A74-8847-AF63-144280A55FC6}"/>
              </a:ext>
            </a:extLst>
          </p:cNvPr>
          <p:cNvGrpSpPr/>
          <p:nvPr/>
        </p:nvGrpSpPr>
        <p:grpSpPr>
          <a:xfrm>
            <a:off x="7620000" y="1729122"/>
            <a:ext cx="4198907" cy="3871848"/>
            <a:chOff x="438349" y="1884224"/>
            <a:chExt cx="4198907" cy="3871848"/>
          </a:xfrm>
        </p:grpSpPr>
        <p:sp>
          <p:nvSpPr>
            <p:cNvPr id="124" name="TextBox 123">
              <a:extLst>
                <a:ext uri="{FF2B5EF4-FFF2-40B4-BE49-F238E27FC236}">
                  <a16:creationId xmlns:a16="http://schemas.microsoft.com/office/drawing/2014/main" id="{33749E67-877D-C442-A99F-41CDA88BC3D9}"/>
                </a:ext>
              </a:extLst>
            </p:cNvPr>
            <p:cNvSpPr txBox="1"/>
            <p:nvPr/>
          </p:nvSpPr>
          <p:spPr>
            <a:xfrm>
              <a:off x="3946211" y="414338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3343085" y="5375072"/>
              <a:ext cx="304800" cy="38100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2096742" y="40415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1300562" y="3332574"/>
              <a:ext cx="1491400" cy="48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2367772" y="3701676"/>
              <a:ext cx="113179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1232419" y="3945143"/>
              <a:ext cx="152400" cy="762000"/>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3411972" y="47011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2001468" y="3502755"/>
              <a:ext cx="304800" cy="762000"/>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988115" y="3939481"/>
              <a:ext cx="304800" cy="762000"/>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3504033" y="2264562"/>
              <a:ext cx="0" cy="9144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3459933" y="2249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2144870" y="3344426"/>
              <a:ext cx="0" cy="4850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2161906" y="4081197"/>
              <a:ext cx="194819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2397680" y="4122235"/>
              <a:ext cx="972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438349" y="4156051"/>
              <a:ext cx="7080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sp>
          <p:nvSpPr>
            <p:cNvPr id="271" name="TextBox 270">
              <a:extLst>
                <a:ext uri="{FF2B5EF4-FFF2-40B4-BE49-F238E27FC236}">
                  <a16:creationId xmlns:a16="http://schemas.microsoft.com/office/drawing/2014/main" id="{2E4351D3-EC80-2146-B209-4BB498FA0219}"/>
                </a:ext>
              </a:extLst>
            </p:cNvPr>
            <p:cNvSpPr txBox="1"/>
            <p:nvPr/>
          </p:nvSpPr>
          <p:spPr>
            <a:xfrm>
              <a:off x="3402096" y="1884224"/>
              <a:ext cx="7080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1291282" y="4689758"/>
              <a:ext cx="2196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4099106" y="4032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2711302" y="3078393"/>
              <a:ext cx="796405" cy="519348"/>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1154172" y="3324157"/>
              <a:ext cx="304800" cy="762000"/>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705243" y="3517328"/>
              <a:ext cx="43475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3485966" y="3492123"/>
              <a:ext cx="0" cy="131299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3443431" y="40365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3081894" y="4914123"/>
              <a:ext cx="2025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3436339" y="46461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11384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L9: T68-7 62 turns</a:t>
            </a:r>
          </a:p>
          <a:p>
            <a:pPr marL="285750" indent="-285750" defTabSz="457200" latinLnBrk="1" hangingPunct="0">
              <a:buFont typeface="Arial" panose="020B0604020202020204" pitchFamily="34" charset="0"/>
              <a:buChar char="•"/>
            </a:pPr>
            <a:r>
              <a:rPr lang="en-US" sz="1600" dirty="0">
                <a:solidFill>
                  <a:srgbClr val="000000"/>
                </a:solidFill>
              </a:rPr>
              <a:t>Check MVAM108 capacitor when R</a:t>
            </a:r>
            <a:r>
              <a:rPr lang="en-US" sz="1600" baseline="-25000" dirty="0">
                <a:solidFill>
                  <a:srgbClr val="000000"/>
                </a:solidFill>
              </a:rPr>
              <a:t>17</a:t>
            </a:r>
            <a:r>
              <a:rPr lang="en-US" sz="1600" dirty="0">
                <a:solidFill>
                  <a:srgbClr val="000000"/>
                </a:solidFill>
              </a:rPr>
              <a:t> is high and low</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Start resistor </a:t>
            </a:r>
            <a:r>
              <a:rPr lang="en-US" sz="1600" dirty="0">
                <a:solidFill>
                  <a:srgbClr val="000000"/>
                </a:solidFill>
              </a:rPr>
              <a:t>(R</a:t>
            </a:r>
            <a:r>
              <a:rPr lang="en-US" sz="1600" baseline="-25000" dirty="0">
                <a:solidFill>
                  <a:srgbClr val="000000"/>
                </a:solidFill>
              </a:rPr>
              <a:t>21</a:t>
            </a:r>
            <a:r>
              <a:rPr lang="en-US" sz="1600" dirty="0">
                <a:solidFill>
                  <a:srgbClr val="000000"/>
                </a:solidFill>
              </a:rPr>
              <a:t>) pulls gat to ground at start</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When gain limiting diode (D9) conducts, it pulls gate negative</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Oscillator keeps growing as long as g</a:t>
            </a:r>
            <a:r>
              <a:rPr lang="en-US" sz="1600" baseline="-25000" dirty="0">
                <a:solidFill>
                  <a:srgbClr val="000000"/>
                </a:solidFill>
                <a:latin typeface="Calibri"/>
                <a:ea typeface="Calibri"/>
                <a:cs typeface="Calibri"/>
                <a:sym typeface="Calibri"/>
              </a:rPr>
              <a:t>m</a:t>
            </a:r>
            <a:r>
              <a:rPr lang="en-US" sz="1600" dirty="0">
                <a:solidFill>
                  <a:srgbClr val="000000"/>
                </a:solidFill>
                <a:latin typeface="Calibri"/>
                <a:ea typeface="Calibri"/>
                <a:cs typeface="Calibri"/>
                <a:sym typeface="Calibri"/>
              </a:rPr>
              <a:t>&gt;1/R</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Measure DC voltage across wiper in R17</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Calculate expected V for large signal oscillation</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this change if we consider the inductor and source-drain resistance</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the frequency change as R17 changes?</a:t>
            </a:r>
          </a:p>
          <a:p>
            <a:pPr marL="342900" indent="-342900" defTabSz="457200" latinLnBrk="1" hangingPunct="0">
              <a:buFont typeface="+mj-lt"/>
              <a:buAutoNum type="arabicPeriod"/>
            </a:pPr>
            <a:r>
              <a:rPr lang="en-US" sz="1600" dirty="0" err="1">
                <a:solidFill>
                  <a:srgbClr val="000000"/>
                </a:solidFill>
                <a:latin typeface="Calibri"/>
                <a:ea typeface="Calibri"/>
                <a:cs typeface="Calibri"/>
                <a:sym typeface="Calibri"/>
              </a:rPr>
              <a:t>Callculate</a:t>
            </a:r>
            <a:r>
              <a:rPr lang="en-US" sz="1600" dirty="0">
                <a:solidFill>
                  <a:srgbClr val="000000"/>
                </a:solidFill>
                <a:latin typeface="Calibri"/>
                <a:ea typeface="Calibri"/>
                <a:cs typeface="Calibri"/>
                <a:sym typeface="Calibri"/>
              </a:rPr>
              <a:t> the oscillation frequency and the loss ratio |V/V</a:t>
            </a:r>
            <a:r>
              <a:rPr lang="en-US" sz="1600" baseline="-25000" dirty="0">
                <a:solidFill>
                  <a:srgbClr val="000000"/>
                </a:solidFill>
                <a:latin typeface="Calibri"/>
                <a:ea typeface="Calibri"/>
                <a:cs typeface="Calibri"/>
                <a:sym typeface="Calibri"/>
              </a:rPr>
              <a:t>I</a:t>
            </a:r>
            <a:r>
              <a:rPr lang="en-US" sz="1600"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41680852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1404008" cy="31123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is a square wave with period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oMath>
                </a14:m>
                <a:r>
                  <a:rPr lang="en-US" dirty="0">
                    <a:solidFill>
                      <a:srgbClr val="000000"/>
                    </a:solidFill>
                    <a:sym typeface="Calibri"/>
                  </a:rPr>
                  <a:t>.  Expanding this in a Fourier series, we get:</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𝑙𝑜</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r>
                      <a:rPr lang="en-US" b="0" i="0" smtClean="0">
                        <a:solidFill>
                          <a:srgbClr val="000000"/>
                        </a:solidFill>
                        <a:latin typeface="Cambria Math" panose="02040503050406030204" pitchFamily="18" charset="0"/>
                        <a:sym typeface="Calibri"/>
                      </a:rPr>
                      <m:t>= </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4</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r>
                      <a:rPr lang="en-US" b="0" i="1" smtClean="0">
                        <a:solidFill>
                          <a:srgbClr val="000000"/>
                        </a:solidFill>
                        <a:latin typeface="Cambria Math" panose="02040503050406030204" pitchFamily="18" charset="0"/>
                        <a:sym typeface="Calibri"/>
                      </a:rPr>
                      <m:t>(</m:t>
                    </m:r>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𝑡</m:t>
                            </m:r>
                          </m:e>
                        </m:d>
                      </m:e>
                    </m:func>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3</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3</m:t>
                        </m:r>
                      </m:den>
                    </m:f>
                    <m:r>
                      <a:rPr lang="en-US" b="0" i="1" smtClean="0">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5</m:t>
                                </m:r>
                                <m:sSub>
                                  <m:sSubPr>
                                    <m:ctrlPr>
                                      <a:rPr lang="en-US"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5</m:t>
                        </m:r>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𝑉</m:t>
                        </m:r>
                      </m:e>
                      <m:sub>
                        <m:r>
                          <a:rPr lang="en-US" b="0" i="1" dirty="0" smtClean="0">
                            <a:solidFill>
                              <a:srgbClr val="000000"/>
                            </a:solidFill>
                            <a:latin typeface="Cambria Math" panose="02040503050406030204" pitchFamily="18" charset="0"/>
                            <a:sym typeface="Calibri"/>
                          </a:rPr>
                          <m:t>𝑟𝑓</m:t>
                        </m:r>
                      </m:sub>
                    </m:sSub>
                    <m:d>
                      <m:dPr>
                        <m:ctrlPr>
                          <a:rPr lang="en-US" b="0" i="1" dirty="0" smtClean="0">
                            <a:solidFill>
                              <a:srgbClr val="000000"/>
                            </a:solidFill>
                            <a:latin typeface="Cambria Math" panose="02040503050406030204" pitchFamily="18" charset="0"/>
                            <a:sym typeface="Calibri"/>
                          </a:rPr>
                        </m:ctrlPr>
                      </m:dPr>
                      <m:e>
                        <m:r>
                          <a:rPr lang="en-US" b="0" i="1" dirty="0" smtClean="0">
                            <a:solidFill>
                              <a:srgbClr val="000000"/>
                            </a:solidFill>
                            <a:latin typeface="Cambria Math" panose="02040503050406030204" pitchFamily="18" charset="0"/>
                            <a:sym typeface="Calibri"/>
                          </a:rPr>
                          <m:t>𝑡</m:t>
                        </m:r>
                      </m:e>
                    </m:d>
                    <m:r>
                      <a:rPr lang="en-US" b="0" i="1" dirty="0" smtClean="0">
                        <a:solidFill>
                          <a:srgbClr val="000000"/>
                        </a:solidFill>
                        <a:latin typeface="Cambria Math" panose="02040503050406030204" pitchFamily="18" charset="0"/>
                        <a:sym typeface="Calibri"/>
                      </a:rPr>
                      <m:t>=</m:t>
                    </m:r>
                    <m:sSub>
                      <m:sSubPr>
                        <m:ctrlPr>
                          <a:rPr lang="en-US" b="0"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𝑉</m:t>
                        </m:r>
                      </m:e>
                      <m:sub>
                        <m:r>
                          <a:rPr lang="en-US" b="0" i="1" dirty="0" smtClean="0">
                            <a:solidFill>
                              <a:srgbClr val="000000"/>
                            </a:solidFill>
                            <a:latin typeface="Cambria Math" panose="02040503050406030204" pitchFamily="18" charset="0"/>
                            <a:sym typeface="Calibri"/>
                          </a:rPr>
                          <m:t>𝑟𝑓</m:t>
                        </m:r>
                      </m:sub>
                    </m:sSub>
                    <m:r>
                      <m:rPr>
                        <m:sty m:val="p"/>
                      </m:rPr>
                      <a:rPr lang="en-US" b="0" i="0" dirty="0" smtClean="0">
                        <a:solidFill>
                          <a:srgbClr val="000000"/>
                        </a:solidFill>
                        <a:latin typeface="Cambria Math" panose="02040503050406030204" pitchFamily="18" charset="0"/>
                        <a:sym typeface="Calibri"/>
                      </a:rPr>
                      <m:t>cos</m:t>
                    </m:r>
                    <m:r>
                      <a:rPr lang="en-US" b="0" i="1" dirty="0" smtClean="0">
                        <a:solidFill>
                          <a:srgbClr val="000000"/>
                        </a:solidFill>
                        <a:latin typeface="Cambria Math" panose="02040503050406030204" pitchFamily="18" charset="0"/>
                        <a:sym typeface="Calibri"/>
                      </a:rPr>
                      <m:t>⁡(</m:t>
                    </m:r>
                    <m:sSub>
                      <m:sSubPr>
                        <m:ctrlPr>
                          <a:rPr lang="en-US" b="0"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b="0" i="1" dirty="0" smtClean="0">
                            <a:solidFill>
                              <a:srgbClr val="000000"/>
                            </a:solidFill>
                            <a:latin typeface="Cambria Math" panose="02040503050406030204" pitchFamily="18" charset="0"/>
                            <a:sym typeface="Calibri"/>
                          </a:rPr>
                          <m:t>𝑟𝑓</m:t>
                        </m:r>
                      </m:sub>
                    </m:sSub>
                    <m:r>
                      <a:rPr lang="en-US" b="0" i="1" dirty="0" smtClean="0">
                        <a:solidFill>
                          <a:srgbClr val="000000"/>
                        </a:solidFill>
                        <a:latin typeface="Cambria Math" panose="02040503050406030204" pitchFamily="18" charset="0"/>
                        <a:sym typeface="Calibri"/>
                      </a:rPr>
                      <m:t>𝑡</m:t>
                    </m:r>
                    <m:r>
                      <a:rPr lang="en-US" b="0" i="1" dirty="0" smtClean="0">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𝑙𝑜</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𝑡</m:t>
                        </m:r>
                      </m:e>
                    </m:d>
                    <m:r>
                      <a:rPr lang="en-US">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2</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num>
                      <m:den>
                        <m:r>
                          <a:rPr lang="en-US"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b="0" i="1" smtClean="0">
                            <a:solidFill>
                              <a:srgbClr val="000000"/>
                            </a:solidFill>
                            <a:latin typeface="Cambria Math" panose="02040503050406030204" pitchFamily="18" charset="0"/>
                            <a:sym typeface="Calibri"/>
                          </a:rPr>
                        </m:ctrlPr>
                      </m:dPr>
                      <m:e>
                        <m:sSub>
                          <m:sSubPr>
                            <m:ctrlPr>
                              <a:rPr lang="en-US" b="0" i="1" smtClean="0">
                                <a:solidFill>
                                  <a:srgbClr val="000000"/>
                                </a:solidFill>
                                <a:latin typeface="Cambria Math" panose="02040503050406030204" pitchFamily="18" charset="0"/>
                                <a:sym typeface="Calibri"/>
                              </a:rPr>
                            </m:ctrlPr>
                          </m:sSubPr>
                          <m:e>
                            <m:r>
                              <m:rPr>
                                <m:sty m:val="p"/>
                              </m:rPr>
                              <a:rPr lang="en-US" b="0" i="0" smtClean="0">
                                <a:solidFill>
                                  <a:srgbClr val="000000"/>
                                </a:solidFill>
                                <a:latin typeface="Cambria Math" panose="02040503050406030204" pitchFamily="18" charset="0"/>
                                <a:sym typeface="Calibri"/>
                              </a:rPr>
                              <m:t>cos</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3</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3</m:t>
                        </m:r>
                      </m:den>
                    </m:f>
                    <m:r>
                      <a:rPr lang="en-US" b="0" i="1" smtClean="0">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5</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5</m:t>
                        </m:r>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 </a:t>
                </a:r>
                <a14:m>
                  <m:oMath xmlns:m="http://schemas.openxmlformats.org/officeDocument/2006/math">
                    <m:f>
                      <m:fPr>
                        <m:ctrlPr>
                          <a:rPr lang="en-US" i="1">
                            <a:solidFill>
                              <a:srgbClr val="000000"/>
                            </a:solidFill>
                            <a:latin typeface="Cambria Math" panose="02040503050406030204" pitchFamily="18" charset="0"/>
                            <a:sym typeface="Calibri"/>
                          </a:rPr>
                        </m:ctrlPr>
                      </m:fPr>
                      <m:num>
                        <m:r>
                          <a:rPr lang="en-US" i="1">
                            <a:solidFill>
                              <a:srgbClr val="000000"/>
                            </a:solidFill>
                            <a:latin typeface="Cambria Math" panose="02040503050406030204" pitchFamily="18" charset="0"/>
                            <a:sym typeface="Calibri"/>
                          </a:rPr>
                          <m:t>2</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𝑟𝑓</m:t>
                            </m:r>
                          </m:sub>
                        </m:sSub>
                      </m:num>
                      <m:den>
                        <m:r>
                          <a:rPr lang="en-US" i="1">
                            <a:solidFill>
                              <a:srgbClr val="000000"/>
                            </a:solidFill>
                            <a:latin typeface="Cambria Math" panose="02040503050406030204" pitchFamily="18" charset="0"/>
                            <a:ea typeface="Cambria Math" panose="02040503050406030204" pitchFamily="18" charset="0"/>
                            <a:sym typeface="Calibri"/>
                          </a:rPr>
                          <m:t>𝜋</m:t>
                        </m:r>
                      </m:den>
                    </m:f>
                    <m:d>
                      <m:dPr>
                        <m:ctrlPr>
                          <a:rPr lang="en-US" i="1">
                            <a:solidFill>
                              <a:srgbClr val="000000"/>
                            </a:solidFill>
                            <a:latin typeface="Cambria Math" panose="02040503050406030204" pitchFamily="18" charset="0"/>
                            <a:sym typeface="Calibri"/>
                          </a:rPr>
                        </m:ctrlPr>
                      </m:dPr>
                      <m:e>
                        <m:sSub>
                          <m:sSubPr>
                            <m:ctrlPr>
                              <a:rPr lang="en-US" i="1">
                                <a:solidFill>
                                  <a:srgbClr val="000000"/>
                                </a:solidFill>
                                <a:latin typeface="Cambria Math" panose="02040503050406030204" pitchFamily="18" charset="0"/>
                                <a:sym typeface="Calibri"/>
                              </a:rPr>
                            </m:ctrlPr>
                          </m:sSubPr>
                          <m:e>
                            <m:r>
                              <m:rPr>
                                <m:sty m:val="p"/>
                              </m:rPr>
                              <a:rPr lang="en-US">
                                <a:solidFill>
                                  <a:srgbClr val="000000"/>
                                </a:solidFill>
                                <a:latin typeface="Cambria Math" panose="02040503050406030204" pitchFamily="18" charset="0"/>
                                <a:sym typeface="Calibri"/>
                              </a:rPr>
                              <m:t>cos</m:t>
                            </m:r>
                            <m:r>
                              <a:rPr lang="en-US" i="1">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3</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i="1">
                            <a:solidFill>
                              <a:srgbClr val="000000"/>
                            </a:solidFill>
                            <a:latin typeface="Cambria Math" panose="02040503050406030204" pitchFamily="18" charset="0"/>
                            <a:sym typeface="Calibri"/>
                          </a:rPr>
                          <m:t>3</m:t>
                        </m:r>
                      </m:den>
                    </m:f>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5</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i="1">
                            <a:solidFill>
                              <a:srgbClr val="000000"/>
                            </a:solidFill>
                            <a:latin typeface="Cambria Math" panose="02040503050406030204" pitchFamily="18" charset="0"/>
                            <a:sym typeface="Calibri"/>
                          </a:rPr>
                          <m:t>5</m:t>
                        </m:r>
                      </m:den>
                    </m:f>
                    <m:r>
                      <a:rPr lang="en-US" i="1">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𝑟𝑓</m:t>
                        </m:r>
                      </m:sub>
                    </m:sSub>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p>
              <a:p>
                <a:pPr marL="285750" indent="-285750" latinLnBrk="1" hangingPunct="0">
                  <a:buFont typeface="Arial" panose="020B0604020202020204" pitchFamily="34" charset="0"/>
                  <a:buChar char="•"/>
                </a:pPr>
                <a:r>
                  <a:rPr lang="en-US" dirty="0">
                    <a:solidFill>
                      <a:srgbClr val="000000"/>
                    </a:solidFill>
                    <a:sym typeface="Calibri"/>
                  </a:rPr>
                  <a:t>We define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r>
                          <a:rPr lang="en-US" i="1">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i="1">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2</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num>
                      <m:den>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b="0" i="0" smtClean="0">
                        <a:solidFill>
                          <a:srgbClr val="000000"/>
                        </a:solidFill>
                        <a:latin typeface="Cambria Math" panose="02040503050406030204" pitchFamily="18" charset="0"/>
                        <a:sym typeface="Calibri"/>
                      </a:rPr>
                      <m:t>cos</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r>
                          <a:rPr lang="en-US" i="1">
                            <a:solidFill>
                              <a:srgbClr val="000000"/>
                            </a:solidFill>
                            <a:latin typeface="Cambria Math" panose="02040503050406030204" pitchFamily="18" charset="0"/>
                            <a:sym typeface="Calibri"/>
                          </a:rPr>
                          <m:t>2</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𝑟𝑓</m:t>
                            </m:r>
                          </m:sub>
                        </m:sSub>
                      </m:num>
                      <m:den>
                        <m:r>
                          <a:rPr lang="en-US" i="1">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a:solidFill>
                          <a:srgbClr val="000000"/>
                        </a:solidFill>
                        <a:latin typeface="Cambria Math" panose="02040503050406030204" pitchFamily="18" charset="0"/>
                        <a:sym typeface="Calibri"/>
                      </a:rPr>
                      <m:t>cos</m:t>
                    </m:r>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r>
                      <a:rPr lang="en-US" i="1">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𝑖</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𝑖𝑓</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𝑖𝑓</m:t>
                        </m:r>
                      </m:sub>
                    </m:sSub>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sym typeface="Calibri"/>
                  </a:rPr>
                  <a:t> ,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sym typeface="Calibri"/>
                  </a:rPr>
                  <a:t> is a spurious signal.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1404008" cy="3112310"/>
              </a:xfrm>
              <a:prstGeom prst="rect">
                <a:avLst/>
              </a:prstGeom>
              <a:blipFill>
                <a:blip r:embed="rId3"/>
                <a:stretch>
                  <a:fillRect l="-667" t="-1224" r="-2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Measure conversion gain of the Mixer.</a:t>
            </a:r>
          </a:p>
          <a:p>
            <a:pPr marL="342900" indent="-342900" defTabSz="457200" latinLnBrk="1" hangingPunct="0">
              <a:buFont typeface="+mj-lt"/>
              <a:buAutoNum type="arabicPeriod"/>
            </a:pPr>
            <a:r>
              <a:rPr lang="en-US" dirty="0">
                <a:solidFill>
                  <a:srgbClr val="000000"/>
                </a:solidFill>
              </a:rPr>
              <a:t>How much attenuation is provided by pot?</a:t>
            </a:r>
          </a:p>
          <a:p>
            <a:pPr marL="342900" indent="-342900" defTabSz="457200" latinLnBrk="1" hangingPunct="0">
              <a:buFont typeface="+mj-lt"/>
              <a:buAutoNum type="arabicPeriod"/>
            </a:pPr>
            <a:r>
              <a:rPr lang="en-US" dirty="0">
                <a:solidFill>
                  <a:srgbClr val="000000"/>
                </a:solidFill>
              </a:rPr>
              <a:t>By how many dB is the image response </a:t>
            </a:r>
            <a:r>
              <a:rPr lang="en-US" dirty="0" err="1">
                <a:solidFill>
                  <a:srgbClr val="000000"/>
                </a:solidFill>
              </a:rPr>
              <a:t>surpressed</a:t>
            </a:r>
            <a:endParaRPr lang="en-US" dirty="0">
              <a:solidFill>
                <a:srgbClr val="000000"/>
              </a:solidFill>
            </a:endParaRP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Adjust C17 for minimum oscillation frequency and record it</a:t>
            </a:r>
          </a:p>
          <a:p>
            <a:pPr marL="342900" indent="-342900" defTabSz="457200" latinLnBrk="1" hangingPunct="0">
              <a:buFont typeface="+mj-lt"/>
              <a:buAutoNum type="arabicPeriod"/>
            </a:pPr>
            <a:r>
              <a:rPr lang="en-US" dirty="0">
                <a:solidFill>
                  <a:srgbClr val="000000"/>
                </a:solidFill>
              </a:rPr>
              <a:t>Calculate the minimum oscillation frequency you’d expect</a:t>
            </a:r>
          </a:p>
          <a:p>
            <a:pPr marL="342900" indent="-342900" defTabSz="457200" latinLnBrk="1" hangingPunct="0">
              <a:buFont typeface="+mj-lt"/>
              <a:buAutoNum type="arabicPeriod"/>
            </a:pPr>
            <a:r>
              <a:rPr lang="en-US" dirty="0">
                <a:solidFill>
                  <a:srgbClr val="000000"/>
                </a:solidFill>
              </a:rPr>
              <a:t>Measure the temperature coefficient for the BFO</a:t>
            </a:r>
          </a:p>
          <a:p>
            <a:pPr marL="342900" indent="-342900" defTabSz="457200" latinLnBrk="1" hangingPunct="0">
              <a:buFont typeface="+mj-lt"/>
              <a:buAutoNum type="arabicPeriod"/>
            </a:pPr>
            <a:r>
              <a:rPr lang="en-US" dirty="0">
                <a:solidFill>
                  <a:srgbClr val="000000"/>
                </a:solidFill>
              </a:rPr>
              <a:t>Measure the gain through the receiver from the antenna through the product detector</a:t>
            </a:r>
          </a:p>
          <a:p>
            <a:pPr marL="342900" indent="-342900" defTabSz="457200" latinLnBrk="1" hangingPunct="0">
              <a:buFont typeface="+mj-lt"/>
              <a:buAutoNum type="arabicPeriod"/>
            </a:pPr>
            <a:r>
              <a:rPr lang="en-US" dirty="0">
                <a:solidFill>
                  <a:srgbClr val="000000"/>
                </a:solidFill>
              </a:rPr>
              <a:t>Find the f5 spur calculate the expected f3</a:t>
            </a:r>
          </a:p>
          <a:p>
            <a:pPr marL="342900" indent="-342900" defTabSz="457200" latinLnBrk="1" hangingPunct="0">
              <a:buFont typeface="+mj-lt"/>
              <a:buAutoNum type="arabicPeriod"/>
            </a:pPr>
            <a:r>
              <a:rPr lang="en-US" dirty="0">
                <a:solidFill>
                  <a:srgbClr val="000000"/>
                </a:solidFill>
              </a:rPr>
              <a:t>By how much is the if spur </a:t>
            </a:r>
            <a:r>
              <a:rPr lang="en-US" dirty="0" err="1">
                <a:solidFill>
                  <a:srgbClr val="000000"/>
                </a:solidFill>
              </a:rPr>
              <a:t>surpressed</a:t>
            </a:r>
            <a:endParaRPr lang="en-US"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How much would you expect the inductor to lower the </a:t>
            </a:r>
            <a:r>
              <a:rPr lang="en-US" dirty="0" err="1">
                <a:solidFill>
                  <a:srgbClr val="000000"/>
                </a:solidFill>
              </a:rPr>
              <a:t>oscilation</a:t>
            </a:r>
            <a:r>
              <a:rPr lang="en-US" dirty="0">
                <a:solidFill>
                  <a:srgbClr val="000000"/>
                </a:solidFill>
              </a:rPr>
              <a:t> frequency</a:t>
            </a:r>
          </a:p>
          <a:p>
            <a:pPr marL="342900" indent="-342900" defTabSz="457200" latinLnBrk="1"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latinLnBrk="1" hangingPunct="0">
              <a:buFont typeface="+mj-lt"/>
              <a:buAutoNum type="arabicPeriod"/>
            </a:pPr>
            <a:r>
              <a:rPr lang="en-US" dirty="0">
                <a:solidFill>
                  <a:srgbClr val="000000"/>
                </a:solidFill>
              </a:rPr>
              <a:t>Measure the rise and fall time of keying response</a:t>
            </a:r>
          </a:p>
          <a:p>
            <a:pPr marL="342900" indent="-342900" defTabSz="457200" latinLnBrk="1"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Calculate input V</a:t>
            </a:r>
            <a:r>
              <a:rPr lang="en-US" baseline="-25000" dirty="0">
                <a:solidFill>
                  <a:srgbClr val="000000"/>
                </a:solidFill>
              </a:rPr>
              <a:t>i</a:t>
            </a:r>
            <a:r>
              <a:rPr lang="en-US" dirty="0">
                <a:solidFill>
                  <a:srgbClr val="000000"/>
                </a:solidFill>
              </a:rPr>
              <a:t> assuming very high input impedance</a:t>
            </a:r>
          </a:p>
          <a:p>
            <a:pPr marL="342900" indent="-342900" defTabSz="457200" latinLnBrk="1" hangingPunct="0">
              <a:buFont typeface="+mj-lt"/>
              <a:buAutoNum type="arabicPeriod"/>
            </a:pPr>
            <a:r>
              <a:rPr lang="en-US" dirty="0">
                <a:solidFill>
                  <a:srgbClr val="000000"/>
                </a:solidFill>
              </a:rPr>
              <a:t>Measure the voltage gain </a:t>
            </a:r>
            <a:r>
              <a:rPr lang="en-US" dirty="0" err="1">
                <a:solidFill>
                  <a:srgbClr val="000000"/>
                </a:solidFill>
              </a:rPr>
              <a:t>Gv</a:t>
            </a:r>
            <a:r>
              <a:rPr lang="en-US" dirty="0">
                <a:solidFill>
                  <a:srgbClr val="000000"/>
                </a:solidFill>
              </a:rPr>
              <a:t> at high frequency and 3dB </a:t>
            </a:r>
            <a:r>
              <a:rPr lang="en-US" dirty="0" err="1">
                <a:solidFill>
                  <a:srgbClr val="000000"/>
                </a:solidFill>
              </a:rPr>
              <a:t>rolloff</a:t>
            </a:r>
            <a:endParaRPr lang="en-US"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3" name="TextBox 2">
            <a:extLst>
              <a:ext uri="{FF2B5EF4-FFF2-40B4-BE49-F238E27FC236}">
                <a16:creationId xmlns:a16="http://schemas.microsoft.com/office/drawing/2014/main" id="{2DBF1687-B21C-5C47-A42B-DE430E308A07}"/>
              </a:ext>
            </a:extLst>
          </p:cNvPr>
          <p:cNvSpPr txBox="1"/>
          <p:nvPr/>
        </p:nvSpPr>
        <p:spPr>
          <a:xfrm>
            <a:off x="4310976" y="1355551"/>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69063" y="4005239"/>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311931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33: Alignment</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4260249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 and propagation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6618705" cy="54766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dirty="0">
                    <a:solidFill>
                      <a:srgbClr val="000000"/>
                    </a:solidFill>
                  </a:rPr>
                  <a:t>wave is of form </a:t>
                </a:r>
                <a14:m>
                  <m:oMath xmlns:m="http://schemas.openxmlformats.org/officeDocument/2006/math">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exp</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𝑧</m:t>
                            </m:r>
                          </m:e>
                        </m:d>
                      </m:e>
                    </m:func>
                  </m:oMath>
                </a14:m>
                <a:endPar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𝐸</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𝑗</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𝜇</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𝜔</m:t>
                    </m:r>
                    <m:r>
                      <a:rPr lang="en-US" i="1">
                        <a:solidFill>
                          <a:srgbClr val="000000"/>
                        </a:solidFill>
                        <a:latin typeface="Cambria Math" panose="02040503050406030204" pitchFamily="18" charset="0"/>
                        <a:ea typeface="Cambria Math" panose="02040503050406030204" pitchFamily="18" charset="0"/>
                        <a:sym typeface="Calibri"/>
                      </a:rPr>
                      <m:t>𝐻</m:t>
                    </m:r>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𝐵</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𝐸</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𝑧</m:t>
                        </m:r>
                      </m:e>
                    </m:acc>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𝐸</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𝑦</m:t>
                        </m:r>
                      </m:e>
                    </m:acc>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Substituting and taking the restricted cross products, we </a:t>
                </a:r>
              </a:p>
              <a:p>
                <a:pPr algn="l" rtl="0" latinLnBrk="1" hangingPunct="0"/>
                <a:r>
                  <a:rPr lang="en-US" dirty="0">
                    <a:solidFill>
                      <a:srgbClr val="000000"/>
                    </a:solidFill>
                    <a:ea typeface="Cambria Math" panose="02040503050406030204" pitchFamily="18" charset="0"/>
                  </a:rPr>
                  <a:t>     get: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𝛽</m:t>
                        </m:r>
                      </m:den>
                    </m:f>
                  </m:oMath>
                </a14:m>
                <a:r>
                  <a:rPr lang="en-US" dirty="0">
                    <a:solidFill>
                      <a:srgbClr val="000000"/>
                    </a:solidFill>
                    <a:ea typeface="Cambria Math" panose="02040503050406030204" pitchFamily="18" charset="0"/>
                  </a:rPr>
                  <a:t>, so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𝜔</m:t>
                    </m:r>
                    <m:rad>
                      <m:radPr>
                        <m:degHide m:val="on"/>
                        <m:ctrlPr>
                          <a:rPr lang="en-US" i="1">
                            <a:solidFill>
                              <a:srgbClr val="000000"/>
                            </a:solidFill>
                            <a:latin typeface="Cambria Math" panose="02040503050406030204" pitchFamily="18" charset="0"/>
                            <a:ea typeface="Cambria Math" panose="02040503050406030204" pitchFamily="18" charset="0"/>
                          </a:rPr>
                        </m:ctrlPr>
                      </m:radPr>
                      <m:deg/>
                      <m:e>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e>
                    </m:rad>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rPr>
                  <a:t>Power density: </a:t>
                </a:r>
                <a14:m>
                  <m:oMath xmlns:m="http://schemas.openxmlformats.org/officeDocument/2006/math">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𝑅𝑒</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acc>
                              <m:accPr>
                                <m:chr m:val="̅"/>
                                <m:ctrlPr>
                                  <a:rPr lang="en-US" i="1">
                                    <a:solidFill>
                                      <a:srgbClr val="000000"/>
                                    </a:solidFill>
                                    <a:latin typeface="Cambria Math" panose="02040503050406030204" pitchFamily="18" charset="0"/>
                                  </a:rPr>
                                </m:ctrlPr>
                              </m:acc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e>
                            </m:acc>
                          </m:num>
                          <m:den>
                            <m:r>
                              <a:rPr lang="en-US" i="1">
                                <a:solidFill>
                                  <a:srgbClr val="000000"/>
                                </a:solidFill>
                                <a:latin typeface="Cambria Math" panose="02040503050406030204" pitchFamily="18" charset="0"/>
                              </a:rPr>
                              <m:t>2</m:t>
                            </m:r>
                          </m:den>
                        </m:f>
                      </m:e>
                    </m:d>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e>
                            </m:d>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num>
                      <m:den>
                        <m:r>
                          <a:rPr lang="en-US" i="1">
                            <a:solidFill>
                              <a:srgbClr val="000000"/>
                            </a:solidFill>
                            <a:latin typeface="Cambria Math" panose="02040503050406030204" pitchFamily="18" charset="0"/>
                          </a:rPr>
                          <m:t>2</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den>
                    </m:f>
                    <m:r>
                      <a:rPr lang="en-US" i="1">
                        <a:solidFill>
                          <a:srgbClr val="000000"/>
                        </a:solidFill>
                        <a:latin typeface="Cambria Math" panose="02040503050406030204" pitchFamily="18" charset="0"/>
                      </a:rPr>
                      <m:t>=</m:t>
                    </m:r>
                    <m:rad>
                      <m:radPr>
                        <m:degHide m:val="on"/>
                        <m:ctrlPr>
                          <a:rPr lang="en-US" i="1">
                            <a:solidFill>
                              <a:srgbClr val="000000"/>
                            </a:solidFill>
                            <a:latin typeface="Cambria Math" panose="02040503050406030204" pitchFamily="18" charset="0"/>
                          </a:rPr>
                        </m:ctrlPr>
                      </m:radPr>
                      <m:deg/>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rPr>
                                  <m:t>0</m:t>
                                </m:r>
                              </m:sub>
                            </m:sSub>
                          </m:den>
                        </m:f>
                      </m:e>
                    </m:rad>
                    <m:r>
                      <a:rPr lang="en-US" i="1">
                        <a:solidFill>
                          <a:srgbClr val="000000"/>
                        </a:solidFill>
                        <a:latin typeface="Cambria Math" panose="02040503050406030204" pitchFamily="18" charset="0"/>
                      </a:rPr>
                      <m:t>=377</m:t>
                    </m:r>
                    <m:r>
                      <m:rPr>
                        <m:sty m:val="p"/>
                      </m:rPr>
                      <a:rPr lang="el-GR" i="1">
                        <a:solidFill>
                          <a:srgbClr val="000000"/>
                        </a:solidFill>
                        <a:latin typeface="Cambria Math" panose="02040503050406030204" pitchFamily="18" charset="0"/>
                        <a:ea typeface="Cambria Math" panose="02040503050406030204" pitchFamily="18" charset="0"/>
                      </a:rPr>
                      <m:t>Ω</m:t>
                    </m:r>
                  </m:oMath>
                </a14:m>
                <a:endParaRPr lang="en-US" dirty="0">
                  <a:solidFill>
                    <a:srgbClr val="000000"/>
                  </a:solidFill>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𝐼</m:t>
                            </m:r>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oMath>
                </a14:m>
                <a:r>
                  <a:rPr lang="en-US" dirty="0">
                    <a:solidFill>
                      <a:srgbClr val="000000"/>
                    </a:solidFill>
                    <a:latin typeface="Calibri"/>
                    <a:ea typeface="Calibri"/>
                    <a:cs typeface="Calibri"/>
                    <a:sym typeface="Calibri"/>
                  </a:rPr>
                  <a:t> is real part of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𝑙</m:t>
                        </m:r>
                      </m:sub>
                    </m:sSub>
                    <m:r>
                      <a:rPr lang="en-US">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𝜂</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num>
                      <m:den>
                        <m:r>
                          <a:rPr lang="en-US"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Power density for isotropic antenna: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6618705" cy="5476670"/>
              </a:xfrm>
              <a:prstGeom prst="rect">
                <a:avLst/>
              </a:prstGeom>
              <a:blipFill>
                <a:blip r:embed="rId3"/>
                <a:stretch>
                  <a:fillRect l="-1149" t="-694" r="-19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5216" y="184467"/>
            <a:ext cx="1166156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 and propagation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34291" y="1246913"/>
                <a:ext cx="11192493" cy="4957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Receiving antenna:</a:t>
                </a:r>
              </a:p>
              <a:p>
                <a:pPr marL="342900" lvl="8"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8" indent="-342900" latinLnBrk="1" hangingPunct="0">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sin</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34291" y="1246913"/>
                <a:ext cx="11192493" cy="4957439"/>
              </a:xfrm>
              <a:prstGeom prst="rect">
                <a:avLst/>
              </a:prstGeom>
              <a:blipFill>
                <a:blip r:embed="rId3"/>
                <a:stretch>
                  <a:fillRect l="-79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8717449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 and propagation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668860" cy="3355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a:t>
                </a:r>
              </a:p>
              <a:p>
                <a:pPr algn="l" rtl="0" latinLnBrk="1" hangingPunct="0"/>
                <a:r>
                  <a:rPr lang="en-US" sz="2000" dirty="0">
                    <a:solidFill>
                      <a:srgbClr val="000000"/>
                    </a:solidFill>
                  </a:rPr>
                  <a:t>      equilibrium and the same power is transmitted and</a:t>
                </a:r>
              </a:p>
              <a:p>
                <a:pPr algn="l" rtl="0" latinLnBrk="1" hangingPunct="0"/>
                <a:r>
                  <a:rPr lang="en-US" sz="2000" dirty="0">
                    <a:solidFill>
                      <a:srgbClr val="000000"/>
                    </a:solidFill>
                  </a:rPr>
                  <a:t>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algn="l" rtl="0" latinLnBrk="1" hangingPunct="0"/>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formulas</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𝐺</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𝑆𝐴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𝐺𝐴</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668860" cy="3355788"/>
              </a:xfrm>
              <a:prstGeom prst="rect">
                <a:avLst/>
              </a:prstGeom>
              <a:blipFill>
                <a:blip r:embed="rId3"/>
                <a:stretch>
                  <a:fillRect l="-1050" t="-1886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0876" y="1207629"/>
                <a:ext cx="8278613" cy="47636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ndParaRPr>
              </a:p>
              <a:p>
                <a:pPr marL="285750" indent="-285750" latinLnBrk="1" hangingPunct="0">
                  <a:buFont typeface="Arial" panose="020B0604020202020204" pitchFamily="34" charset="0"/>
                  <a:buChar char="•"/>
                </a:pPr>
                <a:r>
                  <a:rPr lang="en-US" dirty="0">
                    <a:solidFill>
                      <a:srgbClr val="000000"/>
                    </a:solidFill>
                  </a:rPr>
                  <a:t>For Norcal,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=1,  </m:t>
                    </m:r>
                    <m:r>
                      <a:rPr lang="en-US" i="1">
                        <a:solidFill>
                          <a:srgbClr val="000000"/>
                        </a:solidFill>
                        <a:latin typeface="Cambria Math" panose="02040503050406030204" pitchFamily="18" charset="0"/>
                      </a:rPr>
                      <m:t>𝐴</m:t>
                    </m:r>
                    <m:r>
                      <a:rPr lang="en-US" i="1">
                        <a:solidFill>
                          <a:srgbClr val="000000"/>
                        </a:solidFill>
                        <a:latin typeface="Cambria Math" panose="02040503050406030204" pitchFamily="18" charset="0"/>
                      </a:rPr>
                      <m:t>=150</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𝑚</m:t>
                        </m:r>
                      </m:e>
                      <m:sup>
                        <m:r>
                          <a:rPr lang="en-US" i="1">
                            <a:solidFill>
                              <a:srgbClr val="000000"/>
                            </a:solidFill>
                            <a:latin typeface="Cambria Math" panose="02040503050406030204" pitchFamily="18" charset="0"/>
                          </a:rPr>
                          <m:t>2</m:t>
                        </m:r>
                      </m:sup>
                    </m:sSup>
                  </m:oMath>
                </a14:m>
                <a:r>
                  <a:rPr lang="en-US" dirty="0">
                    <a:solidFill>
                      <a:srgbClr val="000000"/>
                    </a:solidFill>
                  </a:rPr>
                  <a:t>, for </a:t>
                </a:r>
                <a14:m>
                  <m:oMath xmlns:m="http://schemas.openxmlformats.org/officeDocument/2006/math">
                    <m:r>
                      <a:rPr lang="en-US" i="1">
                        <a:solidFill>
                          <a:srgbClr val="000000"/>
                        </a:solidFill>
                        <a:latin typeface="Cambria Math" panose="02040503050406030204" pitchFamily="18" charset="0"/>
                      </a:rPr>
                      <m:t>𝑟</m:t>
                    </m:r>
                    <m:r>
                      <a:rPr lang="en-US" i="1">
                        <a:solidFill>
                          <a:srgbClr val="000000"/>
                        </a:solidFill>
                        <a:latin typeface="Cambria Math" panose="02040503050406030204" pitchFamily="18" charset="0"/>
                      </a:rPr>
                      <m:t>=2000 </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=6</m:t>
                    </m:r>
                    <m:r>
                      <a:rPr lang="en-US" i="1">
                        <a:solidFill>
                          <a:srgbClr val="000000"/>
                        </a:solidFill>
                        <a:latin typeface="Cambria Math" panose="02040503050406030204" pitchFamily="18" charset="0"/>
                      </a:rPr>
                      <m:t>𝑝𝑊</m:t>
                    </m:r>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0876" y="1207629"/>
                <a:ext cx="8278613" cy="4763680"/>
              </a:xfrm>
              <a:prstGeom prst="rect">
                <a:avLst/>
              </a:prstGeom>
              <a:blipFill>
                <a:blip r:embed="rId3"/>
                <a:stretch>
                  <a:fillRect l="-1074" t="-79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
        <p:nvSpPr>
          <p:cNvPr id="2" name="Rectangle 1">
            <a:extLst>
              <a:ext uri="{FF2B5EF4-FFF2-40B4-BE49-F238E27FC236}">
                <a16:creationId xmlns:a16="http://schemas.microsoft.com/office/drawing/2014/main" id="{797401FF-D34E-3344-9184-254DFDA99955}"/>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5" name="Group 4">
            <a:extLst>
              <a:ext uri="{FF2B5EF4-FFF2-40B4-BE49-F238E27FC236}">
                <a16:creationId xmlns:a16="http://schemas.microsoft.com/office/drawing/2014/main" id="{F036A733-A9F2-D341-840A-B055FC27CDBC}"/>
              </a:ext>
            </a:extLst>
          </p:cNvPr>
          <p:cNvGrpSpPr/>
          <p:nvPr/>
        </p:nvGrpSpPr>
        <p:grpSpPr>
          <a:xfrm>
            <a:off x="8898643" y="2578876"/>
            <a:ext cx="2827358" cy="2505853"/>
            <a:chOff x="7840642" y="1776392"/>
            <a:chExt cx="2827358" cy="2505853"/>
          </a:xfrm>
        </p:grpSpPr>
        <p:grpSp>
          <p:nvGrpSpPr>
            <p:cNvPr id="7" name="Group 6">
              <a:extLst>
                <a:ext uri="{FF2B5EF4-FFF2-40B4-BE49-F238E27FC236}">
                  <a16:creationId xmlns:a16="http://schemas.microsoft.com/office/drawing/2014/main" id="{E30867CC-D789-6049-970D-556912E5B3FE}"/>
                </a:ext>
              </a:extLst>
            </p:cNvPr>
            <p:cNvGrpSpPr/>
            <p:nvPr/>
          </p:nvGrpSpPr>
          <p:grpSpPr>
            <a:xfrm>
              <a:off x="7840642" y="3186445"/>
              <a:ext cx="543906" cy="523218"/>
              <a:chOff x="7097485" y="3674605"/>
              <a:chExt cx="548640" cy="548640"/>
            </a:xfrm>
          </p:grpSpPr>
          <p:sp>
            <p:nvSpPr>
              <p:cNvPr id="8" name="Freeform 7">
                <a:extLst>
                  <a:ext uri="{FF2B5EF4-FFF2-40B4-BE49-F238E27FC236}">
                    <a16:creationId xmlns:a16="http://schemas.microsoft.com/office/drawing/2014/main" id="{8AE27AA8-9AC5-DA4A-B97C-59C39920219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A7E2E6CD-6B26-E448-8E4D-FCA87072E77B}"/>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E0B40448-9D73-EC41-9E4F-F3FDF44E374E}"/>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C172DF05-629B-C345-85C9-25B259E92103}"/>
                </a:ext>
              </a:extLst>
            </p:cNvPr>
            <p:cNvGrpSpPr>
              <a:grpSpLocks/>
            </p:cNvGrpSpPr>
            <p:nvPr/>
          </p:nvGrpSpPr>
          <p:grpSpPr bwMode="auto">
            <a:xfrm>
              <a:off x="7966795" y="1802829"/>
              <a:ext cx="304800" cy="762000"/>
              <a:chOff x="3216" y="1728"/>
              <a:chExt cx="192" cy="480"/>
            </a:xfrm>
          </p:grpSpPr>
          <p:sp>
            <p:nvSpPr>
              <p:cNvPr id="13" name="Line 8">
                <a:extLst>
                  <a:ext uri="{FF2B5EF4-FFF2-40B4-BE49-F238E27FC236}">
                    <a16:creationId xmlns:a16="http://schemas.microsoft.com/office/drawing/2014/main" id="{DDACB4B2-48DC-984E-BC52-ED07B810C2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5FA97C14-90E1-1F42-A3E6-C60751AEB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A0AE1EB2-DBB8-B04C-9CD1-450274579E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986DAC62-BCA8-AE42-87A5-A14EF492F1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30377464-80BF-0A4B-ABFC-6BD1E7661BD9}"/>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BCE46C27-4AFA-3745-BFB9-4294DE2686B9}"/>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AE2D82C6-927D-604B-AB7B-40403EEF15D2}"/>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093C148-A925-BD4C-B13E-AA9B4CC4D847}"/>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A827B283-D950-D246-A32B-5DF819BD3BC5}"/>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Oval 21">
              <a:extLst>
                <a:ext uri="{FF2B5EF4-FFF2-40B4-BE49-F238E27FC236}">
                  <a16:creationId xmlns:a16="http://schemas.microsoft.com/office/drawing/2014/main" id="{3E50723F-8818-0149-8772-B2931CBB0884}"/>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6D6DA75-0DE5-5C49-9E02-E4B82057DCF6}"/>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21641C-9B44-AC4B-BEFB-7EC0B187B038}"/>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15336005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78356" y="1025171"/>
                <a:ext cx="9669229" cy="59187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Nyquist</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78356" y="1025171"/>
                <a:ext cx="9669229" cy="5918798"/>
              </a:xfrm>
              <a:prstGeom prst="rect">
                <a:avLst/>
              </a:prstGeom>
              <a:blipFill>
                <a:blip r:embed="rId3"/>
                <a:stretch>
                  <a:fillRect l="-2228" t="-74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31597772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latinLnBrk="1" hangingPunct="0">
                  <a:buFont typeface="+mj-lt"/>
                  <a:buAutoNum type="arabicPeriod"/>
                </a:pPr>
                <a:r>
                  <a:rPr lang="en-US" sz="2000">
                    <a:solidFill>
                      <a:srgbClr val="000000"/>
                    </a:solidFill>
                    <a:sym typeface="Calibri"/>
                  </a:rPr>
                  <a:t>Find </a:t>
                </a:r>
                <a:r>
                  <a:rPr lang="en-US" sz="2000" dirty="0">
                    <a:solidFill>
                      <a:srgbClr val="000000"/>
                    </a:solidFill>
                    <a:sym typeface="Calibri"/>
                  </a:rPr>
                  <a:t>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173254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latinLnBrk="1"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–dBm.  Find the minimum transmission power.</a:t>
            </a:r>
          </a:p>
          <a:p>
            <a:pPr marL="457200" indent="-457200" latinLnBrk="1"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a:t>
            </a:r>
            <a:r>
              <a:rPr lang="en-US" sz="2000" dirty="0" err="1">
                <a:solidFill>
                  <a:srgbClr val="000000"/>
                </a:solidFill>
                <a:sym typeface="Calibri"/>
              </a:rPr>
              <a:t>koading</a:t>
            </a:r>
            <a:r>
              <a:rPr lang="en-US" sz="2000" dirty="0">
                <a:solidFill>
                  <a:srgbClr val="000000"/>
                </a:solidFill>
                <a:sym typeface="Calibri"/>
              </a:rPr>
              <a:t>,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1825029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38: Propagation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35552340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314701" y="-1500187"/>
            <a:ext cx="5724523" cy="10353675"/>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9101" y="-649658"/>
            <a:ext cx="6680076"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35464"/>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40480"/>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681351"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ohms</a:t>
            </a:r>
          </a:p>
          <a:p>
            <a:pPr marL="285750" indent="-285750">
              <a:buFont typeface="Arial" panose="020B0604020202020204" pitchFamily="34" charset="0"/>
              <a:buChar char="•"/>
            </a:pPr>
            <a:r>
              <a:rPr lang="en-US" dirty="0"/>
              <a:t>Capacitors: </a:t>
            </a:r>
            <a:r>
              <a:rPr lang="en-US" dirty="0" err="1"/>
              <a:t>picoFards</a:t>
            </a:r>
            <a:endParaRPr lang="en-US" dirty="0"/>
          </a:p>
          <a:p>
            <a:pPr marL="285750" indent="-285750">
              <a:buFont typeface="Arial" panose="020B0604020202020204" pitchFamily="34" charset="0"/>
              <a:buChar char="•"/>
            </a:pPr>
            <a:r>
              <a:rPr lang="en-US" dirty="0"/>
              <a:t>Inductors: </a:t>
            </a:r>
            <a:r>
              <a:rPr lang="en-US" dirty="0" err="1"/>
              <a:t>milliHenries</a:t>
            </a:r>
            <a:endParaRPr lang="en-US" dirty="0"/>
          </a:p>
        </p:txBody>
      </p:sp>
    </p:spTree>
    <p:extLst>
      <p:ext uri="{BB962C8B-B14F-4D97-AF65-F5344CB8AC3E}">
        <p14:creationId xmlns:p14="http://schemas.microsoft.com/office/powerpoint/2010/main" val="368806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1443</TotalTime>
  <Words>7186</Words>
  <Application>Microsoft Macintosh PowerPoint</Application>
  <PresentationFormat>Widescreen</PresentationFormat>
  <Paragraphs>1604</Paragraphs>
  <Slides>94</Slides>
  <Notes>67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PowerPoint Presentation</vt:lpstr>
      <vt:lpstr>BJT common base amplifier</vt:lpstr>
      <vt:lpstr>PowerPoint Presentation</vt:lpstr>
      <vt:lpstr>PowerPoint Presentation</vt:lpstr>
      <vt:lpstr>JFET common source amplifier</vt:lpstr>
      <vt:lpstr>PowerPoint Presentation</vt:lpstr>
      <vt:lpstr>JFET common drain amplifier</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Morse</vt:lpstr>
      <vt:lpstr>Color codes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252</cp:revision>
  <dcterms:created xsi:type="dcterms:W3CDTF">2021-07-06T18:24:07Z</dcterms:created>
  <dcterms:modified xsi:type="dcterms:W3CDTF">2021-07-10T18:52:55Z</dcterms:modified>
</cp:coreProperties>
</file>